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24"/>
  </p:notesMasterIdLst>
  <p:handoutMasterIdLst>
    <p:handoutMasterId r:id="rId25"/>
  </p:handoutMasterIdLst>
  <p:sldIdLst>
    <p:sldId id="256" r:id="rId6"/>
    <p:sldId id="278" r:id="rId7"/>
    <p:sldId id="261" r:id="rId8"/>
    <p:sldId id="262" r:id="rId9"/>
    <p:sldId id="264" r:id="rId10"/>
    <p:sldId id="266" r:id="rId11"/>
    <p:sldId id="267" r:id="rId12"/>
    <p:sldId id="280" r:id="rId13"/>
    <p:sldId id="269" r:id="rId14"/>
    <p:sldId id="270" r:id="rId15"/>
    <p:sldId id="271" r:id="rId16"/>
    <p:sldId id="272" r:id="rId17"/>
    <p:sldId id="274" r:id="rId18"/>
    <p:sldId id="277" r:id="rId19"/>
    <p:sldId id="273" r:id="rId20"/>
    <p:sldId id="276" r:id="rId21"/>
    <p:sldId id="268" r:id="rId22"/>
    <p:sldId id="260" r:id="rId2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824B8-5613-C712-2700-9D0203AF275D}" v="21" dt="2022-04-22T14:22:39.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109" d="100"/>
          <a:sy n="109" d="100"/>
        </p:scale>
        <p:origin x="648" y="126"/>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25/04/2022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Κάντε κλικ για να επεξεργαστείτε τους βασικούς τύπους κειμένου</a:t>
            </a:r>
          </a:p>
          <a:p>
            <a:pPr lvl="1"/>
            <a:r>
              <a:t>Δεύτερο επίπεδο</a:t>
            </a:r>
          </a:p>
          <a:p>
            <a:pPr lvl="2"/>
            <a:r>
              <a:t>Τρίτο επίπεδο</a:t>
            </a:r>
          </a:p>
          <a:p>
            <a:pPr lvl="3"/>
            <a:r>
              <a:t>Τέταρτο επίπεδο</a:t>
            </a:r>
          </a:p>
          <a:p>
            <a:pPr lvl="4"/>
            <a:r>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Αν είσαι</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42663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10878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400897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329534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151849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26776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t>Αν είσαι</a:t>
            </a:r>
          </a:p>
        </p:txBody>
      </p:sp>
    </p:spTree>
    <p:extLst>
      <p:ext uri="{BB962C8B-B14F-4D97-AF65-F5344CB8AC3E}">
        <p14:creationId xmlns:p14="http://schemas.microsoft.com/office/powerpoint/2010/main" val="39048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Τίτλος της θέσης του κειμένου</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Πρόσθετο κείμενο εδώ</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Ευχαριστούμε ΣΑΣ</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Ερωτήσεις και απαντήσεις</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Запазено място за текста на заглавието</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Допълнителен текст тук</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44140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14752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89527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¨Ракнете яа редактиране на основното яаглавие</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Гярсивят или текстт на Караграграяа яе отиде тяк и тякк</a:t>
            </a:r>
          </a:p>
          <a:p>
            <a:pPr marL="342900" indent="-342900">
              <a:buFont typeface="Arial" panose="020B0604020202020204" pitchFamily="34" charset="0"/>
              <a:buChar char="•"/>
            </a:pPr>
            <a:r>
              <a:t>Гярсивят или текстт на Караграграяа яе отиде тяк и тякк</a:t>
            </a:r>
          </a:p>
          <a:p>
            <a:pPr marL="342900" indent="-342900">
              <a:buFont typeface="Arial" panose="020B0604020202020204" pitchFamily="34" charset="0"/>
              <a:buChar char="•"/>
            </a:pPr>
            <a:r>
              <a:t>Гярсивят или текстт на Караграграяа яе отиде тяк и тякк</a:t>
            </a:r>
            <a:endParaRPr sz="2000" b="0"/>
          </a:p>
        </p:txBody>
      </p:sp>
    </p:spTree>
    <p:extLst>
      <p:ext uri="{BB962C8B-B14F-4D97-AF65-F5344CB8AC3E}">
        <p14:creationId xmlns:p14="http://schemas.microsoft.com/office/powerpoint/2010/main" val="3629056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2087275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75290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411427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39560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12524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67296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Благодарим Ви</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Въпроси и отговори</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32302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Κάντε κλικ για να επεξεργαστείτε τη μορφή του κύριου τίτλου</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Στιγμιότυπα ή κείμενο παραγράφου για να μεταβείτε εδώ και εδώ</a:t>
            </a:r>
          </a:p>
          <a:p>
            <a:pPr marL="342900" indent="-342900">
              <a:buFont typeface="Arial" panose="020B0604020202020204" pitchFamily="34" charset="0"/>
              <a:buChar char="•"/>
            </a:pPr>
            <a:r>
              <a:t>Στιγμιότυπα ή κείμενο παραγράφου για να μεταβείτε εδώ και εδώ</a:t>
            </a:r>
          </a:p>
          <a:p>
            <a:pPr marL="342900" indent="-342900">
              <a:buFont typeface="Arial" panose="020B0604020202020204" pitchFamily="34" charset="0"/>
              <a:buChar char="•"/>
            </a:pPr>
            <a:r>
              <a:t>Στιγμιότυπα ή κείμενο παραγράφου για να μεταβείτε εδώ και εδώ</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Κάντε κλικ για να τροποποιήσετε το ύφος του κύριου τίτλου</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Кракнете, Ка да редактирате стила на главното яаглавие</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645084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ebgate.ec.europa.eu/cas/mobile"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t>Σύνδεση Europass και επαλήθευση ταυτότητας δύο παραγόντων</a:t>
            </a:r>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2745354"/>
            <a:ext cx="6277767" cy="2910441"/>
          </a:xfrm>
          <a:prstGeom prst="rect">
            <a:avLst/>
          </a:prstGeom>
        </p:spPr>
        <p:txBody>
          <a:bodyPr lIns="91440" tIns="45720" rIns="91440" bIns="45720" anchor="t">
            <a:normAutofit fontScale="92500" lnSpcReduction="10000"/>
          </a:bodyPr>
          <a:lstStyle/>
          <a:p>
            <a:pPr>
              <a:defRPr sz="2000"/>
            </a:pPr>
            <a:r>
              <a:rPr lang="en-US" dirty="0">
                <a:latin typeface="Arial"/>
                <a:ea typeface="Open Sans Light"/>
                <a:cs typeface="Arial"/>
              </a:rPr>
              <a:t> </a:t>
            </a:r>
            <a:r>
              <a:rPr dirty="0" err="1">
                <a:latin typeface="Arial"/>
                <a:ea typeface="Open Sans Light"/>
                <a:cs typeface="Arial"/>
              </a:rPr>
              <a:t>Αφού</a:t>
            </a:r>
            <a:r>
              <a:rPr dirty="0">
                <a:latin typeface="Arial"/>
                <a:ea typeface="Open Sans Light"/>
                <a:cs typeface="Arial"/>
              </a:rPr>
              <a:t> </a:t>
            </a:r>
            <a:r>
              <a:rPr dirty="0" err="1">
                <a:latin typeface="Arial"/>
                <a:ea typeface="Open Sans Light"/>
                <a:cs typeface="Arial"/>
              </a:rPr>
              <a:t>εγκ</a:t>
            </a:r>
            <a:r>
              <a:rPr dirty="0">
                <a:latin typeface="Arial"/>
                <a:ea typeface="Open Sans Light"/>
                <a:cs typeface="Arial"/>
              </a:rPr>
              <a:t>αταστήσετε την εφαρμογή EU Login Mobile App, ανοίξτε την και </a:t>
            </a:r>
            <a:r>
              <a:rPr b="1" dirty="0">
                <a:latin typeface="Arial"/>
                <a:ea typeface="Open Sans Light"/>
                <a:cs typeface="Arial"/>
              </a:rPr>
              <a:t>κάντε κλικ στην επιλογή «Αρχική εφαρμογή»</a:t>
            </a:r>
            <a:r>
              <a:rPr dirty="0">
                <a:latin typeface="Arial"/>
                <a:ea typeface="Open Sans Light"/>
                <a:cs typeface="Arial"/>
              </a:rPr>
              <a:t>.</a:t>
            </a:r>
            <a:r>
              <a:rPr lang="en-US" dirty="0">
                <a:latin typeface="Arial"/>
                <a:ea typeface="Open Sans Light"/>
                <a:cs typeface="Arial"/>
              </a:rPr>
              <a:t> </a:t>
            </a:r>
            <a:endParaRPr sz="2000" dirty="0"/>
          </a:p>
          <a:p>
            <a:pPr>
              <a:defRPr sz="2000"/>
            </a:pPr>
            <a:r>
              <a:rPr dirty="0" err="1">
                <a:latin typeface="Arial"/>
                <a:ea typeface="Open Sans Light"/>
                <a:cs typeface="Arial"/>
              </a:rPr>
              <a:t>Ακολουθήστε</a:t>
            </a:r>
            <a:r>
              <a:rPr dirty="0">
                <a:latin typeface="Arial"/>
                <a:ea typeface="Open Sans Light"/>
                <a:cs typeface="Arial"/>
              </a:rPr>
              <a:t> </a:t>
            </a:r>
            <a:r>
              <a:rPr dirty="0" err="1">
                <a:latin typeface="Arial"/>
                <a:ea typeface="Open Sans Light"/>
                <a:cs typeface="Arial"/>
              </a:rPr>
              <a:t>τις</a:t>
            </a:r>
            <a:r>
              <a:rPr dirty="0">
                <a:latin typeface="Arial"/>
                <a:ea typeface="Open Sans Light"/>
                <a:cs typeface="Arial"/>
              </a:rPr>
              <a:t> </a:t>
            </a:r>
            <a:r>
              <a:rPr dirty="0" err="1">
                <a:latin typeface="Arial"/>
                <a:ea typeface="Open Sans Light"/>
                <a:cs typeface="Arial"/>
              </a:rPr>
              <a:t>οδηγίες</a:t>
            </a:r>
            <a:r>
              <a:rPr dirty="0">
                <a:latin typeface="Arial"/>
                <a:ea typeface="Open Sans Light"/>
                <a:cs typeface="Arial"/>
              </a:rPr>
              <a:t> </a:t>
            </a:r>
            <a:r>
              <a:rPr dirty="0" err="1">
                <a:latin typeface="Arial"/>
                <a:ea typeface="Open Sans Light"/>
                <a:cs typeface="Arial"/>
              </a:rPr>
              <a:t>στην</a:t>
            </a:r>
            <a:r>
              <a:rPr dirty="0">
                <a:latin typeface="Arial"/>
                <a:ea typeface="Open Sans Light"/>
                <a:cs typeface="Arial"/>
              </a:rPr>
              <a:t> </a:t>
            </a:r>
            <a:r>
              <a:rPr dirty="0" err="1">
                <a:latin typeface="Arial"/>
                <a:ea typeface="Open Sans Light"/>
                <a:cs typeface="Arial"/>
              </a:rPr>
              <a:t>οθόνη</a:t>
            </a:r>
            <a:r>
              <a:rPr b="1" dirty="0">
                <a:latin typeface="Arial"/>
                <a:ea typeface="Open Sans Light"/>
                <a:cs typeface="Arial"/>
              </a:rPr>
              <a:t>*</a:t>
            </a:r>
            <a:r>
              <a:rPr dirty="0">
                <a:latin typeface="Arial"/>
                <a:ea typeface="Open Sans Light"/>
                <a:cs typeface="Arial"/>
              </a:rPr>
              <a:t>. </a:t>
            </a:r>
            <a:r>
              <a:rPr dirty="0" err="1">
                <a:latin typeface="Arial"/>
                <a:ea typeface="Open Sans Light"/>
                <a:cs typeface="Arial"/>
              </a:rPr>
              <a:t>Στον</a:t>
            </a:r>
            <a:r>
              <a:rPr dirty="0">
                <a:latin typeface="Arial"/>
                <a:ea typeface="Open Sans Light"/>
                <a:cs typeface="Arial"/>
              </a:rPr>
              <a:t> </a:t>
            </a:r>
            <a:r>
              <a:rPr dirty="0" err="1">
                <a:latin typeface="Arial"/>
                <a:ea typeface="Open Sans Light"/>
                <a:cs typeface="Arial"/>
              </a:rPr>
              <a:t>φυλλομετρητή</a:t>
            </a:r>
            <a:r>
              <a:rPr dirty="0">
                <a:latin typeface="Arial"/>
                <a:ea typeface="Open Sans Light"/>
                <a:cs typeface="Arial"/>
              </a:rPr>
              <a:t> σας </a:t>
            </a:r>
            <a:r>
              <a:rPr b="1" dirty="0">
                <a:latin typeface="Arial"/>
                <a:ea typeface="Open Sans Light"/>
                <a:cs typeface="Arial"/>
              </a:rPr>
              <a:t>π</a:t>
            </a:r>
            <a:r>
              <a:rPr b="1" dirty="0" err="1">
                <a:latin typeface="Arial"/>
                <a:ea typeface="Open Sans Light"/>
                <a:cs typeface="Arial"/>
              </a:rPr>
              <a:t>ηγ</a:t>
            </a:r>
            <a:r>
              <a:rPr b="1" dirty="0">
                <a:latin typeface="Arial"/>
                <a:ea typeface="Open Sans Light"/>
                <a:cs typeface="Arial"/>
              </a:rPr>
              <a:t>α</a:t>
            </a:r>
            <a:r>
              <a:rPr b="1" dirty="0" err="1">
                <a:latin typeface="Arial"/>
                <a:ea typeface="Open Sans Light"/>
                <a:cs typeface="Arial"/>
              </a:rPr>
              <a:t>ίνετε</a:t>
            </a:r>
            <a:r>
              <a:rPr b="1" dirty="0">
                <a:latin typeface="Arial"/>
                <a:ea typeface="Open Sans Light"/>
                <a:cs typeface="Arial"/>
              </a:rPr>
              <a:t> </a:t>
            </a:r>
            <a:r>
              <a:rPr b="1" dirty="0" err="1">
                <a:latin typeface="Arial"/>
                <a:ea typeface="Open Sans Light"/>
                <a:cs typeface="Arial"/>
              </a:rPr>
              <a:t>στην</a:t>
            </a:r>
            <a:r>
              <a:rPr b="1" dirty="0">
                <a:latin typeface="Arial"/>
                <a:ea typeface="Open Sans Light"/>
                <a:cs typeface="Arial"/>
              </a:rPr>
              <a:t> α</a:t>
            </a:r>
            <a:r>
              <a:rPr b="1" dirty="0" err="1">
                <a:latin typeface="Arial"/>
                <a:ea typeface="Open Sans Light"/>
                <a:cs typeface="Arial"/>
              </a:rPr>
              <a:t>κόλουθη</a:t>
            </a:r>
            <a:r>
              <a:rPr b="1" dirty="0">
                <a:latin typeface="Arial"/>
                <a:ea typeface="Open Sans Light"/>
                <a:cs typeface="Arial"/>
              </a:rPr>
              <a:t> </a:t>
            </a:r>
            <a:r>
              <a:rPr b="1" dirty="0" err="1">
                <a:latin typeface="Arial"/>
                <a:ea typeface="Open Sans Light"/>
                <a:cs typeface="Arial"/>
              </a:rPr>
              <a:t>διεύθυνση</a:t>
            </a:r>
            <a:r>
              <a:rPr b="1" dirty="0">
                <a:latin typeface="Arial"/>
                <a:ea typeface="Open Sans Light"/>
                <a:cs typeface="Arial"/>
              </a:rPr>
              <a:t> URL</a:t>
            </a:r>
            <a:r>
              <a:rPr dirty="0">
                <a:latin typeface="Arial"/>
                <a:ea typeface="Open Sans Light"/>
                <a:cs typeface="Arial"/>
              </a:rPr>
              <a:t>: </a:t>
            </a:r>
            <a:r>
              <a:rPr dirty="0">
                <a:latin typeface="Arial"/>
                <a:ea typeface="Open Sans Light"/>
                <a:cs typeface="Arial"/>
                <a:hlinkClick r:id="rId3"/>
              </a:rPr>
              <a:t>https://webgate.ec.europa.eu/cas/mobile</a:t>
            </a:r>
            <a:r>
              <a:rPr dirty="0">
                <a:latin typeface="Arial"/>
                <a:ea typeface="Open Sans Light"/>
                <a:cs typeface="Arial"/>
              </a:rPr>
              <a:t>.</a:t>
            </a:r>
            <a:r>
              <a:rPr lang="en-US" dirty="0">
                <a:latin typeface="Arial"/>
                <a:ea typeface="Open Sans Light"/>
                <a:cs typeface="Arial"/>
              </a:rPr>
              <a:t> </a:t>
            </a:r>
            <a:endParaRPr sz="2000" dirty="0">
              <a:latin typeface="Arial"/>
              <a:ea typeface="Open Sans Light"/>
              <a:cs typeface="Arial"/>
            </a:endParaRPr>
          </a:p>
          <a:p>
            <a:pPr>
              <a:defRPr sz="2000"/>
            </a:pPr>
            <a:r>
              <a:rPr dirty="0" err="1">
                <a:latin typeface="Arial"/>
                <a:ea typeface="Open Sans Light"/>
                <a:cs typeface="Arial"/>
              </a:rPr>
              <a:t>Εάν</a:t>
            </a:r>
            <a:r>
              <a:rPr dirty="0">
                <a:latin typeface="Arial"/>
                <a:ea typeface="Open Sans Light"/>
                <a:cs typeface="Arial"/>
              </a:rPr>
              <a:t> </a:t>
            </a:r>
            <a:r>
              <a:rPr dirty="0" err="1">
                <a:latin typeface="Arial"/>
                <a:ea typeface="Open Sans Light"/>
                <a:cs typeface="Arial"/>
              </a:rPr>
              <a:t>χρειάζετ</a:t>
            </a:r>
            <a:r>
              <a:rPr dirty="0">
                <a:latin typeface="Arial"/>
                <a:ea typeface="Open Sans Light"/>
                <a:cs typeface="Arial"/>
              </a:rPr>
              <a:t>αι, επιβεβα</a:t>
            </a:r>
            <a:r>
              <a:rPr dirty="0" err="1">
                <a:latin typeface="Arial"/>
                <a:ea typeface="Open Sans Light"/>
                <a:cs typeface="Arial"/>
              </a:rPr>
              <a:t>ιώστε</a:t>
            </a:r>
            <a:r>
              <a:rPr dirty="0">
                <a:latin typeface="Arial"/>
                <a:ea typeface="Open Sans Light"/>
                <a:cs typeface="Arial"/>
              </a:rPr>
              <a:t> </a:t>
            </a:r>
            <a:r>
              <a:rPr dirty="0" err="1">
                <a:latin typeface="Arial"/>
                <a:ea typeface="Open Sans Light"/>
                <a:cs typeface="Arial"/>
              </a:rPr>
              <a:t>εκ</a:t>
            </a:r>
            <a:r>
              <a:rPr dirty="0">
                <a:latin typeface="Arial"/>
                <a:ea typeface="Open Sans Light"/>
                <a:cs typeface="Arial"/>
              </a:rPr>
              <a:t> νέου την ταυτότητά σας με το όνομα χρήστη και τον κωδικό πρόσβασής σας)</a:t>
            </a:r>
            <a:endParaRPr sz="2000" dirty="0">
              <a:latin typeface="Arial"/>
              <a:ea typeface="Open Sans Light"/>
              <a:cs typeface="Arial"/>
            </a:endParaRPr>
          </a:p>
          <a:p>
            <a:pPr marL="0" indent="0">
              <a:buNone/>
            </a:pPr>
            <a:endParaRPr sz="2000" dirty="0"/>
          </a:p>
          <a:p>
            <a:endParaRPr lang="en-US" sz="2000" dirty="0"/>
          </a:p>
        </p:txBody>
      </p:sp>
      <p:pic>
        <p:nvPicPr>
          <p:cNvPr id="3" name="Picture 2"/>
          <p:cNvPicPr>
            <a:picLocks noChangeAspect="1"/>
          </p:cNvPicPr>
          <p:nvPr/>
        </p:nvPicPr>
        <p:blipFill>
          <a:blip r:embed="rId4"/>
          <a:stretch>
            <a:fillRect/>
          </a:stretch>
        </p:blipFill>
        <p:spPr>
          <a:xfrm>
            <a:off x="7002367" y="1972417"/>
            <a:ext cx="2542640" cy="4161428"/>
          </a:xfrm>
          <a:prstGeom prst="rect">
            <a:avLst/>
          </a:prstGeom>
        </p:spPr>
      </p:pic>
      <p:pic>
        <p:nvPicPr>
          <p:cNvPr id="8" name="Picture 7"/>
          <p:cNvPicPr>
            <a:picLocks noChangeAspect="1"/>
          </p:cNvPicPr>
          <p:nvPr/>
        </p:nvPicPr>
        <p:blipFill>
          <a:blip r:embed="rId5"/>
          <a:stretch>
            <a:fillRect/>
          </a:stretch>
        </p:blipFill>
        <p:spPr>
          <a:xfrm>
            <a:off x="9433438" y="215657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283834" y="2193287"/>
            <a:ext cx="301686" cy="369332"/>
          </a:xfrm>
          <a:prstGeom prst="rect">
            <a:avLst/>
          </a:prstGeom>
          <a:noFill/>
        </p:spPr>
        <p:txBody>
          <a:bodyPr wrap="none">
            <a:spAutoFit/>
          </a:bodyPr>
          <a:lstStyle/>
          <a:p>
            <a:pPr>
              <a:defRPr b="1"/>
            </a:pPr>
            <a:r>
              <a:t>2</a:t>
            </a:r>
            <a:endParaRPr b="1"/>
          </a:p>
        </p:txBody>
      </p:sp>
      <p:sp>
        <p:nvSpPr>
          <p:cNvPr id="12" name="TextBox 11"/>
          <p:cNvSpPr txBox="1"/>
          <p:nvPr/>
        </p:nvSpPr>
        <p:spPr>
          <a:xfrm>
            <a:off x="322788" y="6119002"/>
            <a:ext cx="11471640" cy="738664"/>
          </a:xfrm>
          <a:prstGeom prst="rect">
            <a:avLst/>
          </a:prstGeom>
          <a:solidFill>
            <a:schemeClr val="bg1"/>
          </a:solidFill>
          <a:ln>
            <a:solidFill>
              <a:srgbClr val="4472C4"/>
            </a:solidFill>
          </a:ln>
        </p:spPr>
        <p:txBody>
          <a:bodyPr wrap="square">
            <a:spAutoFit/>
          </a:bodyPr>
          <a:lstStyle/>
          <a:p>
            <a:pPr>
              <a:defRPr sz="1400" b="1"/>
            </a:pPr>
            <a:r>
              <a:t>*Αν έχετε ήδη ξεκινήσει την εφαρμογή EU Login Mobile App σε άλλη συσκευή, καλείστε να ταυτοποιήσετε χρησιμοποιώντας την ήδη καταχωρισμένη συσκευή. Επισημαίνεται ότι μια εφαρμογή EU Login για φορητές συσκευές μπορεί να καταχωρίσει μόνο έναν λογαριασμό και ένας λογαριασμός μπορεί να καταχωριστεί μόνο σε μία εφαρμογή για φορητές συσκευές.</a:t>
            </a:r>
            <a:endParaRPr sz="1400" b="1"/>
          </a:p>
          <a:p>
            <a:endParaRPr sz="140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Και στις δύο συσκευές</a:t>
            </a:r>
            <a:endParaRPr sz="280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Προσθήκη επαλήθευσης ταυτότητας δύο παραγόντων</a:t>
            </a:r>
            <a:endParaRPr sz="360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4775263" y="3294428"/>
            <a:ext cx="2322223" cy="5286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2702518"/>
            <a:ext cx="6327710" cy="2910441"/>
          </a:xfrm>
          <a:prstGeom prst="rect">
            <a:avLst/>
          </a:prstGeom>
        </p:spPr>
        <p:txBody>
          <a:bodyPr>
            <a:normAutofit fontScale="85000" lnSpcReduction="10000"/>
          </a:bodyPr>
          <a:lstStyle/>
          <a:p>
            <a:pPr>
              <a:defRPr sz="2000"/>
            </a:pPr>
            <a:r>
              <a:rPr dirty="0" err="1"/>
              <a:t>Κάντε</a:t>
            </a:r>
            <a:r>
              <a:rPr dirty="0"/>
              <a:t> </a:t>
            </a:r>
            <a:r>
              <a:rPr dirty="0" err="1"/>
              <a:t>κλικ</a:t>
            </a:r>
            <a:r>
              <a:rPr dirty="0"/>
              <a:t> </a:t>
            </a:r>
            <a:r>
              <a:rPr dirty="0" err="1"/>
              <a:t>στο</a:t>
            </a:r>
            <a:r>
              <a:rPr dirty="0"/>
              <a:t> «</a:t>
            </a:r>
            <a:r>
              <a:rPr b="1" dirty="0" err="1"/>
              <a:t>Προσθήκη</a:t>
            </a:r>
            <a:r>
              <a:rPr b="1" dirty="0"/>
              <a:t> </a:t>
            </a:r>
            <a:r>
              <a:rPr b="1" dirty="0" err="1"/>
              <a:t>κινητής</a:t>
            </a:r>
            <a:r>
              <a:rPr b="1" dirty="0"/>
              <a:t> </a:t>
            </a:r>
            <a:r>
              <a:rPr b="1" dirty="0" err="1"/>
              <a:t>συσκευής</a:t>
            </a:r>
            <a:r>
              <a:rPr dirty="0"/>
              <a:t>» </a:t>
            </a:r>
            <a:endParaRPr sz="2000" dirty="0"/>
          </a:p>
          <a:p>
            <a:pPr>
              <a:defRPr sz="2000"/>
            </a:pPr>
            <a:r>
              <a:rPr dirty="0" err="1"/>
              <a:t>Στο</a:t>
            </a:r>
            <a:r>
              <a:rPr dirty="0"/>
              <a:t> π</a:t>
            </a:r>
            <a:r>
              <a:rPr dirty="0" err="1"/>
              <a:t>εδίο</a:t>
            </a:r>
            <a:r>
              <a:rPr dirty="0"/>
              <a:t> «</a:t>
            </a:r>
            <a:r>
              <a:rPr dirty="0" err="1"/>
              <a:t>Όνομ</a:t>
            </a:r>
            <a:r>
              <a:rPr dirty="0"/>
              <a:t>α συσκευής σας», </a:t>
            </a:r>
            <a:r>
              <a:rPr b="1" dirty="0"/>
              <a:t>αναφέρετε μια ονομασία που </a:t>
            </a:r>
            <a:r>
              <a:rPr dirty="0"/>
              <a:t>θα σας επιτρέψει να θυμάστε τη συσκευή στην οποία αναφέρεται (για παράδειγμα, το τηλέφωνο My Android).</a:t>
            </a:r>
            <a:endParaRPr sz="2000" dirty="0"/>
          </a:p>
          <a:p>
            <a:r>
              <a:rPr sz="2000" b="1" dirty="0" err="1"/>
              <a:t>Πληκτρολογήστε</a:t>
            </a:r>
            <a:r>
              <a:rPr sz="2000" b="1" dirty="0"/>
              <a:t> </a:t>
            </a:r>
            <a:r>
              <a:rPr sz="2000" b="1" dirty="0" err="1"/>
              <a:t>έν</a:t>
            </a:r>
            <a:r>
              <a:rPr sz="2000" b="1" dirty="0"/>
              <a:t>αν κωδικό PIN </a:t>
            </a:r>
            <a:r>
              <a:rPr sz="2000" dirty="0"/>
              <a:t>με 4 ψηφία και πληκτρολογήστε τον στο πεδίο του κωδικού PIN </a:t>
            </a:r>
            <a:r>
              <a:rPr dirty="0">
                <a:solidFill>
                  <a:schemeClr val="tx1"/>
                </a:solidFill>
              </a:rPr>
              <a:t>(Επιλέξτε κωδικό PIN που μπορείτε εύκολα να θυμάστε, αλλά όχι εύκολα να μαντέψετε)</a:t>
            </a:r>
          </a:p>
          <a:p>
            <a:pPr>
              <a:defRPr sz="2000"/>
            </a:pPr>
            <a:r>
              <a:rPr dirty="0" err="1"/>
              <a:t>Πληκτρολογήστε</a:t>
            </a:r>
            <a:r>
              <a:rPr dirty="0"/>
              <a:t> τα </a:t>
            </a:r>
            <a:r>
              <a:rPr dirty="0" err="1"/>
              <a:t>ίδι</a:t>
            </a:r>
            <a:r>
              <a:rPr dirty="0"/>
              <a:t>α 4 ψηφία στο πεδίο επιβεβαίωσης</a:t>
            </a:r>
            <a:endParaRPr sz="2000" dirty="0"/>
          </a:p>
          <a:p>
            <a:pPr>
              <a:defRPr sz="2000"/>
            </a:pPr>
            <a:r>
              <a:rPr dirty="0" err="1"/>
              <a:t>Μόλις</a:t>
            </a:r>
            <a:r>
              <a:rPr dirty="0"/>
              <a:t> </a:t>
            </a:r>
            <a:r>
              <a:rPr dirty="0" err="1"/>
              <a:t>γίνεις</a:t>
            </a:r>
            <a:r>
              <a:rPr dirty="0"/>
              <a:t>, </a:t>
            </a:r>
            <a:r>
              <a:rPr dirty="0" err="1"/>
              <a:t>κάντε</a:t>
            </a:r>
            <a:r>
              <a:rPr dirty="0"/>
              <a:t> </a:t>
            </a:r>
            <a:r>
              <a:rPr dirty="0" err="1"/>
              <a:t>κλικ</a:t>
            </a:r>
            <a:r>
              <a:rPr dirty="0"/>
              <a:t> </a:t>
            </a:r>
            <a:r>
              <a:rPr dirty="0" err="1"/>
              <a:t>στο</a:t>
            </a:r>
            <a:r>
              <a:rPr dirty="0"/>
              <a:t> «</a:t>
            </a:r>
            <a:r>
              <a:rPr b="1" dirty="0"/>
              <a:t>Υποβ</a:t>
            </a:r>
            <a:r>
              <a:rPr b="1" dirty="0" err="1"/>
              <a:t>ολή</a:t>
            </a:r>
            <a:r>
              <a:rPr dirty="0"/>
              <a:t>».</a:t>
            </a:r>
            <a:endParaRPr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Στον φορητό υπολογιστή/στον υπολογιστή σας</a:t>
            </a:r>
            <a:endParaRPr sz="280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Προσθήκη</a:t>
            </a:r>
            <a:r>
              <a:rPr dirty="0"/>
              <a:t> επα</a:t>
            </a:r>
            <a:r>
              <a:rPr dirty="0" err="1"/>
              <a:t>λήθευσης</a:t>
            </a:r>
            <a:r>
              <a:rPr dirty="0"/>
              <a:t> τα</a:t>
            </a:r>
            <a:r>
              <a:rPr dirty="0" err="1"/>
              <a:t>υτότητ</a:t>
            </a:r>
            <a:r>
              <a:rPr dirty="0"/>
              <a:t>ας δύο παραγόντων</a:t>
            </a:r>
            <a:endParaRPr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0944" y="1608766"/>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266046" y="5043638"/>
            <a:ext cx="2747325" cy="54726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774131" y="5361272"/>
            <a:ext cx="4456955" cy="731520"/>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2286" y="2619164"/>
            <a:ext cx="6068708" cy="3492878"/>
          </a:xfrm>
          <a:prstGeom prst="rect">
            <a:avLst/>
          </a:prstGeom>
        </p:spPr>
        <p:txBody>
          <a:bodyPr>
            <a:normAutofit/>
          </a:bodyPr>
          <a:lstStyle/>
          <a:p>
            <a:pPr>
              <a:defRPr sz="2000"/>
            </a:pPr>
            <a:r>
              <a:rPr dirty="0" err="1"/>
              <a:t>Κάντε</a:t>
            </a:r>
            <a:r>
              <a:rPr dirty="0"/>
              <a:t> </a:t>
            </a:r>
            <a:r>
              <a:rPr dirty="0" err="1"/>
              <a:t>κλικ</a:t>
            </a:r>
            <a:r>
              <a:rPr dirty="0"/>
              <a:t> </a:t>
            </a:r>
            <a:r>
              <a:rPr dirty="0" err="1"/>
              <a:t>στο</a:t>
            </a:r>
            <a:r>
              <a:rPr dirty="0"/>
              <a:t> «</a:t>
            </a:r>
            <a:r>
              <a:rPr b="1" dirty="0"/>
              <a:t>Επ</a:t>
            </a:r>
            <a:r>
              <a:rPr b="1" dirty="0" err="1"/>
              <a:t>όμενο</a:t>
            </a:r>
            <a:r>
              <a:rPr dirty="0"/>
              <a:t>» σ</a:t>
            </a:r>
            <a:r>
              <a:rPr lang="el-GR" dirty="0"/>
              <a:t>το κινητό σας</a:t>
            </a:r>
            <a:endParaRPr dirty="0"/>
          </a:p>
          <a:p>
            <a:pPr>
              <a:defRPr sz="2000"/>
            </a:pPr>
            <a:r>
              <a:rPr dirty="0"/>
              <a:t>Ο σα</a:t>
            </a:r>
            <a:r>
              <a:rPr dirty="0" err="1"/>
              <a:t>ρωτής</a:t>
            </a:r>
            <a:r>
              <a:rPr dirty="0"/>
              <a:t> </a:t>
            </a:r>
            <a:r>
              <a:rPr dirty="0" err="1"/>
              <a:t>κωδικού</a:t>
            </a:r>
            <a:r>
              <a:rPr dirty="0"/>
              <a:t> QR </a:t>
            </a:r>
            <a:r>
              <a:rPr dirty="0" err="1"/>
              <a:t>ξεκινά</a:t>
            </a:r>
            <a:r>
              <a:rPr dirty="0"/>
              <a:t> από </a:t>
            </a:r>
            <a:r>
              <a:rPr lang="el-GR" dirty="0"/>
              <a:t>το κινητό σας </a:t>
            </a:r>
            <a:r>
              <a:rPr dirty="0"/>
              <a:t> και </a:t>
            </a:r>
            <a:r>
              <a:rPr dirty="0" err="1"/>
              <a:t>εμφ</a:t>
            </a:r>
            <a:r>
              <a:rPr dirty="0"/>
              <a:t>ανίζεται ένας κωδικός QR στην οθόνη του προσωπικού σας υπολογιστή. </a:t>
            </a:r>
            <a:r>
              <a:rPr lang="el-GR" b="1" dirty="0"/>
              <a:t>Τοποθετήστε </a:t>
            </a:r>
            <a:r>
              <a:rPr b="1" dirty="0" err="1"/>
              <a:t>την</a:t>
            </a:r>
            <a:r>
              <a:rPr b="1" dirty="0"/>
              <a:t> </a:t>
            </a:r>
            <a:r>
              <a:rPr b="1" dirty="0" err="1"/>
              <a:t>κάμερ</a:t>
            </a:r>
            <a:r>
              <a:rPr b="1" dirty="0"/>
              <a:t>α </a:t>
            </a:r>
            <a:r>
              <a:rPr dirty="0"/>
              <a:t>του κινητού σας τηλεφώνου στην οθόνη του </a:t>
            </a:r>
            <a:r>
              <a:rPr lang="el-GR"/>
              <a:t>υπολογιστή </a:t>
            </a:r>
            <a:r>
              <a:t>σας </a:t>
            </a:r>
            <a:r>
              <a:rPr dirty="0"/>
              <a:t>έως ότου αναγνωριστεί ο κωδικός QR</a:t>
            </a:r>
            <a:endParaRPr sz="2000" dirty="0"/>
          </a:p>
          <a:p>
            <a:pPr>
              <a:defRPr sz="2000"/>
            </a:pPr>
            <a:r>
              <a:rPr b="1" dirty="0" err="1"/>
              <a:t>Πληκτρολογήστε</a:t>
            </a:r>
            <a:r>
              <a:rPr b="1" dirty="0"/>
              <a:t> </a:t>
            </a:r>
            <a:r>
              <a:rPr b="1" dirty="0" err="1"/>
              <a:t>τον</a:t>
            </a:r>
            <a:r>
              <a:rPr b="1" dirty="0"/>
              <a:t> </a:t>
            </a:r>
            <a:r>
              <a:rPr b="1" dirty="0" err="1"/>
              <a:t>κωδικό</a:t>
            </a:r>
            <a:r>
              <a:rPr b="1" dirty="0"/>
              <a:t> PIN </a:t>
            </a:r>
            <a:r>
              <a:rPr dirty="0"/>
              <a:t>π</a:t>
            </a:r>
            <a:r>
              <a:rPr dirty="0" err="1"/>
              <a:t>ου</a:t>
            </a:r>
            <a:r>
              <a:rPr dirty="0"/>
              <a:t> </a:t>
            </a:r>
            <a:r>
              <a:rPr dirty="0" err="1"/>
              <a:t>μόλις</a:t>
            </a:r>
            <a:r>
              <a:rPr dirty="0"/>
              <a:t> επ</a:t>
            </a:r>
            <a:r>
              <a:rPr dirty="0" err="1"/>
              <a:t>ιλέξ</a:t>
            </a:r>
            <a:r>
              <a:rPr dirty="0"/>
              <a:t>ατε στην κινητή σας συσκευή και πατήστε «</a:t>
            </a:r>
            <a:r>
              <a:rPr lang="en-US" b="1" dirty="0"/>
              <a:t>A</a:t>
            </a:r>
            <a:r>
              <a:rPr lang="el-GR" b="1" dirty="0" err="1"/>
              <a:t>υθεντικοποίηση</a:t>
            </a:r>
            <a:r>
              <a:rPr lang="el-GR" b="1" dirty="0"/>
              <a:t> </a:t>
            </a:r>
            <a:r>
              <a:rPr dirty="0"/>
              <a:t>».</a:t>
            </a:r>
          </a:p>
          <a:p>
            <a:pPr>
              <a:defRPr sz="2000"/>
            </a:pPr>
            <a:r>
              <a:rPr dirty="0"/>
              <a:t>Η </a:t>
            </a:r>
            <a:r>
              <a:rPr dirty="0" err="1"/>
              <a:t>εφ</a:t>
            </a:r>
            <a:r>
              <a:rPr dirty="0"/>
              <a:t>αρμογή «EU Login Mobile App» ξεκινάει!</a:t>
            </a:r>
          </a:p>
          <a:p>
            <a:endParaRPr sz="2000" dirty="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Στην εφαρμογή σας EU Login Mobile App</a:t>
            </a:r>
            <a:endParaRPr sz="280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8638" y="1903192"/>
            <a:ext cx="740651" cy="740651"/>
          </a:xfrm>
          <a:prstGeom prst="rect">
            <a:avLst/>
          </a:prstGeom>
        </p:spPr>
      </p:pic>
      <p:sp>
        <p:nvSpPr>
          <p:cNvPr id="15" name="Rectangle 14"/>
          <p:cNvSpPr/>
          <p:nvPr/>
        </p:nvSpPr>
        <p:spPr>
          <a:xfrm>
            <a:off x="492668" y="1142090"/>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Προσθήκη</a:t>
            </a:r>
            <a:r>
              <a:rPr dirty="0"/>
              <a:t> επα</a:t>
            </a:r>
            <a:r>
              <a:rPr dirty="0" err="1"/>
              <a:t>λήθευσης</a:t>
            </a:r>
            <a:r>
              <a:rPr dirty="0"/>
              <a:t> τα</a:t>
            </a:r>
            <a:r>
              <a:rPr dirty="0" err="1"/>
              <a:t>υτότητ</a:t>
            </a:r>
            <a:r>
              <a:rPr dirty="0"/>
              <a:t>ας δύο παραγόντων</a:t>
            </a:r>
            <a:endParaRPr sz="3600" dirty="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t>Μόλις δημιουργήσετε λογαριασμό EU Login και δημιουργήσετε μια μέθοδο επαλήθευσης ταυτότητας δύο παραγόντων, θα μπορείτε να συνδεθείτε με το Europass.</a:t>
            </a:r>
            <a:endParaRPr sz="2000"/>
          </a:p>
          <a:p>
            <a:pPr>
              <a:defRPr sz="2000"/>
            </a:pPr>
            <a:r>
              <a:t>Επιλέξτε μία από τις δύο πρώτες μεθόδους επαλήθευσης για να συνδεθείτε μέσω της εφαρμογής EU Login Mobile App.</a:t>
            </a:r>
            <a:endParaRPr sz="200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Εφαρμογή EU Login Mobile App</a:t>
            </a:r>
            <a:endParaRPr sz="280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Σύνδεση με το Europass</a:t>
            </a:r>
            <a:endParaRPr sz="3600"/>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69762" y="2877322"/>
            <a:ext cx="6672722" cy="3266804"/>
          </a:xfrm>
          <a:prstGeom prst="rect">
            <a:avLst/>
          </a:prstGeom>
        </p:spPr>
        <p:txBody>
          <a:bodyPr>
            <a:normAutofit fontScale="92500"/>
          </a:bodyPr>
          <a:lstStyle/>
          <a:p>
            <a:pPr>
              <a:defRPr sz="2000"/>
            </a:pPr>
            <a:r>
              <a:rPr b="1" dirty="0"/>
              <a:t>Επ</a:t>
            </a:r>
            <a:r>
              <a:rPr b="1" dirty="0" err="1"/>
              <a:t>ιλέξτε</a:t>
            </a:r>
            <a:r>
              <a:rPr b="1" dirty="0"/>
              <a:t> «EU Login Mobile App </a:t>
            </a:r>
            <a:r>
              <a:rPr b="1" dirty="0" err="1"/>
              <a:t>App</a:t>
            </a:r>
            <a:r>
              <a:rPr b="1" dirty="0"/>
              <a:t> PIN Code» </a:t>
            </a:r>
            <a:r>
              <a:rPr dirty="0" err="1"/>
              <a:t>ως</a:t>
            </a:r>
            <a:r>
              <a:rPr dirty="0"/>
              <a:t> </a:t>
            </a:r>
            <a:r>
              <a:rPr dirty="0" err="1"/>
              <a:t>μέθοδο</a:t>
            </a:r>
            <a:r>
              <a:rPr dirty="0"/>
              <a:t> επα</a:t>
            </a:r>
            <a:r>
              <a:rPr dirty="0" err="1"/>
              <a:t>λήθευσης</a:t>
            </a:r>
            <a:r>
              <a:rPr dirty="0"/>
              <a:t>, </a:t>
            </a:r>
            <a:r>
              <a:rPr b="1" dirty="0" err="1"/>
              <a:t>εισ</a:t>
            </a:r>
            <a:r>
              <a:rPr b="1" dirty="0"/>
              <a:t>αγάγετε τον κωδικό πρόσβασής σας </a:t>
            </a:r>
            <a:r>
              <a:rPr dirty="0"/>
              <a:t>στο πεδίο «Κωδικός πρόσβασης» και κάντε κλικ στο «</a:t>
            </a:r>
            <a:r>
              <a:rPr b="1" dirty="0"/>
              <a:t>Σύνδεση στο</a:t>
            </a:r>
            <a:r>
              <a:rPr dirty="0"/>
              <a:t>».*</a:t>
            </a:r>
          </a:p>
          <a:p>
            <a:pPr>
              <a:defRPr sz="2000"/>
            </a:pPr>
            <a:r>
              <a:rPr dirty="0" err="1"/>
              <a:t>Το</a:t>
            </a:r>
            <a:r>
              <a:rPr dirty="0"/>
              <a:t> EU Login </a:t>
            </a:r>
            <a:r>
              <a:rPr dirty="0" err="1"/>
              <a:t>στέλνει</a:t>
            </a:r>
            <a:r>
              <a:rPr dirty="0"/>
              <a:t> </a:t>
            </a:r>
            <a:r>
              <a:rPr b="1" dirty="0" err="1"/>
              <a:t>ειδο</a:t>
            </a:r>
            <a:r>
              <a:rPr b="1" dirty="0"/>
              <a:t>ποίηση </a:t>
            </a:r>
            <a:r>
              <a:rPr dirty="0"/>
              <a:t>στην κινητή σας συσκευή. Πα</a:t>
            </a:r>
            <a:r>
              <a:rPr dirty="0" err="1"/>
              <a:t>τήστε</a:t>
            </a:r>
            <a:r>
              <a:rPr dirty="0"/>
              <a:t> </a:t>
            </a:r>
            <a:r>
              <a:rPr dirty="0" err="1"/>
              <a:t>την</a:t>
            </a:r>
            <a:r>
              <a:rPr dirty="0"/>
              <a:t> </a:t>
            </a:r>
            <a:r>
              <a:rPr dirty="0" err="1"/>
              <a:t>εφ</a:t>
            </a:r>
            <a:r>
              <a:rPr dirty="0"/>
              <a:t>αρμογή για να ξεκινήσετε την εφαρμογή (1). </a:t>
            </a:r>
            <a:endParaRPr sz="2000" dirty="0"/>
          </a:p>
          <a:p>
            <a:pPr>
              <a:defRPr sz="2000"/>
            </a:pPr>
            <a:r>
              <a:rPr dirty="0"/>
              <a:t>(2) Η </a:t>
            </a:r>
            <a:r>
              <a:rPr dirty="0" err="1"/>
              <a:t>εφ</a:t>
            </a:r>
            <a:r>
              <a:rPr dirty="0"/>
              <a:t>αρμογή EU Login Mobile App σας καλεί να εισαγάγετε τον κωδικό PIN σας. </a:t>
            </a:r>
            <a:r>
              <a:rPr b="1" dirty="0" err="1"/>
              <a:t>Πληκτρολογήστε</a:t>
            </a:r>
            <a:r>
              <a:rPr b="1" dirty="0"/>
              <a:t> </a:t>
            </a:r>
            <a:r>
              <a:rPr b="1" dirty="0" err="1"/>
              <a:t>τον</a:t>
            </a:r>
            <a:r>
              <a:rPr b="1" dirty="0"/>
              <a:t> </a:t>
            </a:r>
            <a:r>
              <a:rPr b="1" dirty="0" err="1"/>
              <a:t>κωδικό</a:t>
            </a:r>
            <a:r>
              <a:rPr b="1" dirty="0"/>
              <a:t> PIN σας ή </a:t>
            </a:r>
            <a:r>
              <a:rPr b="1" dirty="0" err="1"/>
              <a:t>χρησιμο</a:t>
            </a:r>
            <a:r>
              <a:rPr b="1" dirty="0"/>
              <a:t>ποιήστε βιομετρική αναγνώριση </a:t>
            </a:r>
            <a:r>
              <a:rPr dirty="0"/>
              <a:t>και κάντε κλικ στο «Έλεγχος</a:t>
            </a:r>
            <a:r>
              <a:rPr b="1" dirty="0"/>
              <a:t>ταυτότητας</a:t>
            </a:r>
            <a:r>
              <a:rPr dirty="0"/>
              <a:t>». </a:t>
            </a:r>
            <a:endParaRPr sz="2000" dirty="0"/>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Κωδικός PIN της εφαρμογής EU Login Mobile App</a:t>
            </a:r>
            <a:endParaRPr sz="2400"/>
          </a:p>
        </p:txBody>
      </p:sp>
      <p:sp>
        <p:nvSpPr>
          <p:cNvPr id="13" name="TextBox 12"/>
          <p:cNvSpPr txBox="1"/>
          <p:nvPr/>
        </p:nvSpPr>
        <p:spPr>
          <a:xfrm>
            <a:off x="404064" y="6445242"/>
            <a:ext cx="11811439" cy="615553"/>
          </a:xfrm>
          <a:prstGeom prst="rect">
            <a:avLst/>
          </a:prstGeom>
          <a:noFill/>
        </p:spPr>
        <p:txBody>
          <a:bodyPr wrap="none">
            <a:spAutoFit/>
          </a:bodyPr>
          <a:lstStyle/>
          <a:p>
            <a:pPr>
              <a:defRPr sz="1600" b="1"/>
            </a:pPr>
            <a:r>
              <a:t>*Αν έχετε περισσότερες από μία συσκευές με αρχική εφαρμογή EU Login Mobile App, θα σας ζητηθεί να επιλέξετε εκείνη που επιθυμείτε να χρησιμοποιήσετε</a:t>
            </a:r>
            <a:endParaRPr sz="1600" b="1"/>
          </a:p>
          <a:p>
            <a:endParaRPr sz="1600" b="1"/>
          </a:p>
        </p:txBody>
      </p:sp>
      <p:pic>
        <p:nvPicPr>
          <p:cNvPr id="5" name="Picture 4"/>
          <p:cNvPicPr>
            <a:picLocks noChangeAspect="1"/>
          </p:cNvPicPr>
          <p:nvPr/>
        </p:nvPicPr>
        <p:blipFill>
          <a:blip r:embed="rId3"/>
          <a:stretch>
            <a:fillRect/>
          </a:stretch>
        </p:blipFill>
        <p:spPr>
          <a:xfrm>
            <a:off x="8118279" y="1808632"/>
            <a:ext cx="2723150" cy="2362335"/>
          </a:xfrm>
          <a:prstGeom prst="rect">
            <a:avLst/>
          </a:prstGeom>
        </p:spPr>
      </p:pic>
      <p:pic>
        <p:nvPicPr>
          <p:cNvPr id="14" name="Picture 13"/>
          <p:cNvPicPr>
            <a:picLocks noChangeAspect="1"/>
          </p:cNvPicPr>
          <p:nvPr/>
        </p:nvPicPr>
        <p:blipFill>
          <a:blip r:embed="rId4"/>
          <a:stretch>
            <a:fillRect/>
          </a:stretch>
        </p:blipFill>
        <p:spPr>
          <a:xfrm>
            <a:off x="9608521" y="3978851"/>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a:spAutoFit/>
          </a:bodyPr>
          <a:lstStyle/>
          <a:p>
            <a:pPr>
              <a:defRPr b="1"/>
            </a:pPr>
            <a:r>
              <a:t>1</a:t>
            </a:r>
            <a:endParaRPr b="1"/>
          </a:p>
        </p:txBody>
      </p:sp>
      <p:sp>
        <p:nvSpPr>
          <p:cNvPr id="16" name="TextBox 15"/>
          <p:cNvSpPr txBox="1"/>
          <p:nvPr/>
        </p:nvSpPr>
        <p:spPr>
          <a:xfrm>
            <a:off x="9086154" y="3635209"/>
            <a:ext cx="301686" cy="369332"/>
          </a:xfrm>
          <a:prstGeom prst="rect">
            <a:avLst/>
          </a:prstGeom>
          <a:noFill/>
        </p:spPr>
        <p:txBody>
          <a:bodyPr wrap="none">
            <a:spAutoFit/>
          </a:bodyPr>
          <a:lstStyle/>
          <a:p>
            <a:pPr>
              <a:defRPr b="1"/>
            </a:pPr>
            <a:r>
              <a:t>2</a:t>
            </a:r>
            <a:endParaRPr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Σύνδεση με το Europass</a:t>
            </a:r>
            <a:endParaRPr sz="36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117" y="3720492"/>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4669" y="4510724"/>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8602" y="5673861"/>
            <a:ext cx="413882" cy="413882"/>
          </a:xfrm>
          <a:prstGeom prst="rect">
            <a:avLst/>
          </a:prstGeom>
        </p:spPr>
      </p:pic>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727889"/>
            <a:ext cx="6500966" cy="3448321"/>
          </a:xfrm>
          <a:prstGeom prst="rect">
            <a:avLst/>
          </a:prstGeom>
        </p:spPr>
        <p:txBody>
          <a:bodyPr>
            <a:normAutofit fontScale="92500" lnSpcReduction="10000"/>
          </a:bodyPr>
          <a:lstStyle/>
          <a:p>
            <a:pPr>
              <a:defRPr sz="2000"/>
            </a:pPr>
            <a:r>
              <a:rPr dirty="0" err="1"/>
              <a:t>Εάν</a:t>
            </a:r>
            <a:r>
              <a:rPr dirty="0"/>
              <a:t> </a:t>
            </a:r>
            <a:r>
              <a:rPr dirty="0" err="1"/>
              <a:t>θέλετε</a:t>
            </a:r>
            <a:r>
              <a:rPr dirty="0"/>
              <a:t>, μπ</a:t>
            </a:r>
            <a:r>
              <a:rPr dirty="0" err="1"/>
              <a:t>ορείτε</a:t>
            </a:r>
            <a:r>
              <a:rPr dirty="0"/>
              <a:t> να </a:t>
            </a:r>
            <a:r>
              <a:rPr dirty="0" err="1"/>
              <a:t>ενεργο</a:t>
            </a:r>
            <a:r>
              <a:rPr dirty="0"/>
              <a:t>ποιήσετε την αναγνώριση δακτυλικών αποτυπωμάτων (ή άλλη βιομετρική επαλήθευση ταυτότητας) εάν </a:t>
            </a:r>
            <a:r>
              <a:rPr lang="el-GR" dirty="0"/>
              <a:t>το κινητό σας το υποστηρίζει</a:t>
            </a:r>
            <a:r>
              <a:rPr dirty="0"/>
              <a:t>:</a:t>
            </a:r>
            <a:endParaRPr sz="2000" dirty="0"/>
          </a:p>
          <a:p>
            <a:pPr>
              <a:defRPr sz="2000"/>
            </a:pPr>
            <a:r>
              <a:rPr dirty="0"/>
              <a:t>(1) Θα </a:t>
            </a:r>
            <a:r>
              <a:rPr dirty="0" err="1"/>
              <a:t>εμφ</a:t>
            </a:r>
            <a:r>
              <a:rPr dirty="0"/>
              <a:t>ανιστεί ένα αυτόματο αναδυόμενο παράθυρο για να το ενεργοποιήσει. </a:t>
            </a:r>
            <a:r>
              <a:rPr dirty="0" err="1"/>
              <a:t>Κάντε</a:t>
            </a:r>
            <a:r>
              <a:rPr dirty="0"/>
              <a:t> </a:t>
            </a:r>
            <a:r>
              <a:rPr dirty="0" err="1"/>
              <a:t>κλικ</a:t>
            </a:r>
            <a:r>
              <a:rPr dirty="0"/>
              <a:t> </a:t>
            </a:r>
            <a:r>
              <a:rPr dirty="0" err="1"/>
              <a:t>στο</a:t>
            </a:r>
            <a:r>
              <a:rPr dirty="0"/>
              <a:t> «Ναι» </a:t>
            </a:r>
            <a:r>
              <a:rPr dirty="0" err="1"/>
              <a:t>εάν</a:t>
            </a:r>
            <a:r>
              <a:rPr dirty="0"/>
              <a:t> επ</a:t>
            </a:r>
            <a:r>
              <a:rPr dirty="0" err="1"/>
              <a:t>ιθυμείτε</a:t>
            </a:r>
            <a:r>
              <a:rPr dirty="0"/>
              <a:t> να </a:t>
            </a:r>
            <a:r>
              <a:rPr dirty="0" err="1"/>
              <a:t>το</a:t>
            </a:r>
            <a:r>
              <a:rPr dirty="0"/>
              <a:t> </a:t>
            </a:r>
            <a:r>
              <a:rPr dirty="0" err="1"/>
              <a:t>ενεργο</a:t>
            </a:r>
            <a:r>
              <a:rPr dirty="0"/>
              <a:t>ποιήσετε</a:t>
            </a:r>
            <a:endParaRPr sz="2000" dirty="0"/>
          </a:p>
          <a:p>
            <a:pPr>
              <a:defRPr sz="2000"/>
            </a:pPr>
            <a:r>
              <a:rPr dirty="0"/>
              <a:t>(2) </a:t>
            </a:r>
            <a:r>
              <a:rPr b="1" dirty="0" err="1"/>
              <a:t>Πληκτρολογήστε</a:t>
            </a:r>
            <a:r>
              <a:rPr b="1" dirty="0"/>
              <a:t> </a:t>
            </a:r>
            <a:r>
              <a:rPr b="1" dirty="0" err="1"/>
              <a:t>τον</a:t>
            </a:r>
            <a:r>
              <a:rPr b="1" dirty="0"/>
              <a:t> </a:t>
            </a:r>
            <a:r>
              <a:rPr b="1" dirty="0" err="1"/>
              <a:t>κωδικό</a:t>
            </a:r>
            <a:r>
              <a:rPr b="1" dirty="0"/>
              <a:t> PIN σας </a:t>
            </a:r>
            <a:r>
              <a:rPr dirty="0"/>
              <a:t>και </a:t>
            </a:r>
            <a:r>
              <a:rPr dirty="0" err="1"/>
              <a:t>κάντε</a:t>
            </a:r>
            <a:r>
              <a:rPr dirty="0"/>
              <a:t> </a:t>
            </a:r>
            <a:r>
              <a:rPr dirty="0" err="1"/>
              <a:t>κλικ</a:t>
            </a:r>
            <a:r>
              <a:rPr dirty="0"/>
              <a:t> </a:t>
            </a:r>
            <a:r>
              <a:rPr dirty="0" err="1"/>
              <a:t>στο</a:t>
            </a:r>
            <a:r>
              <a:rPr dirty="0"/>
              <a:t> β</a:t>
            </a:r>
            <a:r>
              <a:rPr dirty="0" err="1"/>
              <a:t>έλος</a:t>
            </a:r>
            <a:r>
              <a:rPr dirty="0"/>
              <a:t>. </a:t>
            </a:r>
            <a:endParaRPr sz="2000" dirty="0"/>
          </a:p>
          <a:p>
            <a:pPr>
              <a:defRPr sz="2000"/>
            </a:pPr>
            <a:r>
              <a:rPr dirty="0"/>
              <a:t>(3) Επιβεβα</a:t>
            </a:r>
            <a:r>
              <a:rPr dirty="0" err="1"/>
              <a:t>ιώστε</a:t>
            </a:r>
            <a:r>
              <a:rPr dirty="0"/>
              <a:t> </a:t>
            </a:r>
            <a:r>
              <a:rPr dirty="0" err="1"/>
              <a:t>την</a:t>
            </a:r>
            <a:r>
              <a:rPr dirty="0"/>
              <a:t> τα</a:t>
            </a:r>
            <a:r>
              <a:rPr dirty="0" err="1"/>
              <a:t>υτότητά</a:t>
            </a:r>
            <a:r>
              <a:rPr dirty="0"/>
              <a:t> </a:t>
            </a:r>
            <a:r>
              <a:rPr b="1" dirty="0"/>
              <a:t>σας </a:t>
            </a:r>
            <a:r>
              <a:rPr b="1" dirty="0" err="1"/>
              <a:t>με</a:t>
            </a:r>
            <a:r>
              <a:rPr b="1" dirty="0"/>
              <a:t> </a:t>
            </a:r>
            <a:r>
              <a:rPr b="1" dirty="0" err="1"/>
              <a:t>το</a:t>
            </a:r>
            <a:r>
              <a:rPr b="1" dirty="0"/>
              <a:t> δα</a:t>
            </a:r>
            <a:r>
              <a:rPr b="1" dirty="0" err="1"/>
              <a:t>κτυλικό</a:t>
            </a:r>
            <a:r>
              <a:rPr b="1" dirty="0"/>
              <a:t> σας απ</a:t>
            </a:r>
            <a:r>
              <a:rPr b="1" dirty="0" err="1"/>
              <a:t>οτύ</a:t>
            </a:r>
            <a:r>
              <a:rPr b="1" dirty="0"/>
              <a:t>πωμα</a:t>
            </a:r>
            <a:r>
              <a:rPr dirty="0"/>
              <a:t>. Θα </a:t>
            </a:r>
            <a:r>
              <a:rPr dirty="0" err="1"/>
              <a:t>μετ</a:t>
            </a:r>
            <a:r>
              <a:rPr dirty="0"/>
              <a:t>αφερθείτε αυτόματα στη σελίδα υποδοχής.</a:t>
            </a:r>
            <a:endParaRPr sz="2000" dirty="0"/>
          </a:p>
          <a:p>
            <a:endParaRPr sz="2000" dirty="0"/>
          </a:p>
        </p:txBody>
      </p:sp>
      <p:sp>
        <p:nvSpPr>
          <p:cNvPr id="9" name="TextBox 8"/>
          <p:cNvSpPr txBox="1"/>
          <p:nvPr/>
        </p:nvSpPr>
        <p:spPr>
          <a:xfrm>
            <a:off x="6432837" y="2290545"/>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663434" y="2290545"/>
            <a:ext cx="301686" cy="369332"/>
          </a:xfrm>
          <a:prstGeom prst="rect">
            <a:avLst/>
          </a:prstGeom>
          <a:noFill/>
        </p:spPr>
        <p:txBody>
          <a:bodyPr wrap="none">
            <a:spAutoFit/>
          </a:bodyPr>
          <a:lstStyle/>
          <a:p>
            <a:pPr>
              <a:defRPr b="1"/>
            </a:pPr>
            <a:r>
              <a:t>2</a:t>
            </a:r>
            <a:endParaRPr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a:spAutoFit/>
          </a:bodyPr>
          <a:lstStyle/>
          <a:p>
            <a:pPr>
              <a:defRPr b="1"/>
            </a:pPr>
            <a:r>
              <a:t>3</a:t>
            </a:r>
            <a:endParaRPr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381098" y="164874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rPr dirty="0" err="1"/>
              <a:t>Εφ</a:t>
            </a:r>
            <a:r>
              <a:rPr dirty="0"/>
              <a:t>αρμογή EU Login Mobile App</a:t>
            </a:r>
            <a:endParaRPr sz="2800" dirty="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Αναγνώριση δακτυλικών αποτυπωμάτων</a:t>
            </a:r>
            <a:endParaRPr sz="360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783190" cy="3777804"/>
          </a:xfrm>
          <a:prstGeom prst="rect">
            <a:avLst/>
          </a:prstGeom>
        </p:spPr>
        <p:txBody>
          <a:bodyPr>
            <a:normAutofit lnSpcReduction="10000"/>
          </a:bodyPr>
          <a:lstStyle/>
          <a:p>
            <a:pPr>
              <a:defRPr sz="2000"/>
            </a:pPr>
            <a:r>
              <a:rPr b="1" dirty="0"/>
              <a:t>Επ</a:t>
            </a:r>
            <a:r>
              <a:rPr b="1" dirty="0" err="1"/>
              <a:t>ιλέξτε</a:t>
            </a:r>
            <a:r>
              <a:rPr b="1" dirty="0"/>
              <a:t> «EU Login Mobile App QR Code» </a:t>
            </a:r>
            <a:r>
              <a:rPr dirty="0" err="1"/>
              <a:t>ως</a:t>
            </a:r>
            <a:r>
              <a:rPr dirty="0"/>
              <a:t> </a:t>
            </a:r>
            <a:r>
              <a:rPr dirty="0" err="1"/>
              <a:t>μέθοδο</a:t>
            </a:r>
            <a:r>
              <a:rPr dirty="0"/>
              <a:t> επα</a:t>
            </a:r>
            <a:r>
              <a:rPr dirty="0" err="1"/>
              <a:t>λήθευσης</a:t>
            </a:r>
            <a:r>
              <a:rPr dirty="0"/>
              <a:t>.</a:t>
            </a:r>
          </a:p>
          <a:p>
            <a:pPr>
              <a:defRPr sz="2000"/>
            </a:pPr>
            <a:r>
              <a:rPr b="1" dirty="0" err="1"/>
              <a:t>Πληκτρολογήστε</a:t>
            </a:r>
            <a:r>
              <a:rPr b="1" dirty="0"/>
              <a:t> </a:t>
            </a:r>
            <a:r>
              <a:rPr b="1" dirty="0" err="1"/>
              <a:t>τον</a:t>
            </a:r>
            <a:r>
              <a:rPr b="1" dirty="0"/>
              <a:t> </a:t>
            </a:r>
            <a:r>
              <a:rPr b="1" dirty="0" err="1"/>
              <a:t>κωδικό</a:t>
            </a:r>
            <a:r>
              <a:rPr b="1" dirty="0"/>
              <a:t> π</a:t>
            </a:r>
            <a:r>
              <a:rPr b="1" dirty="0" err="1"/>
              <a:t>ρόσ</a:t>
            </a:r>
            <a:r>
              <a:rPr b="1" dirty="0"/>
              <a:t>βασης </a:t>
            </a:r>
            <a:r>
              <a:rPr dirty="0"/>
              <a:t>στο πεδίο «Κωδικός πρόσβασης» και κάντε κλικ στο «</a:t>
            </a:r>
            <a:r>
              <a:rPr b="1" dirty="0"/>
              <a:t>Σύνδεση στο</a:t>
            </a:r>
            <a:r>
              <a:rPr dirty="0"/>
              <a:t>: Ένας κωδικός QR εμφανίζεται στην οθόνη:</a:t>
            </a:r>
            <a:endParaRPr sz="2000" dirty="0"/>
          </a:p>
          <a:p>
            <a:pPr>
              <a:defRPr sz="2000"/>
            </a:pPr>
            <a:r>
              <a:rPr dirty="0"/>
              <a:t>(1) Πα</a:t>
            </a:r>
            <a:r>
              <a:rPr dirty="0" err="1"/>
              <a:t>τήστε</a:t>
            </a:r>
            <a:r>
              <a:rPr dirty="0"/>
              <a:t> «</a:t>
            </a:r>
            <a:r>
              <a:rPr b="1" dirty="0"/>
              <a:t>Scan QR Code</a:t>
            </a:r>
            <a:r>
              <a:rPr dirty="0"/>
              <a:t>» </a:t>
            </a:r>
            <a:r>
              <a:rPr dirty="0" err="1"/>
              <a:t>στην</a:t>
            </a:r>
            <a:r>
              <a:rPr dirty="0"/>
              <a:t> </a:t>
            </a:r>
            <a:r>
              <a:rPr dirty="0" err="1"/>
              <a:t>εφ</a:t>
            </a:r>
            <a:r>
              <a:rPr dirty="0"/>
              <a:t>αρμογή και σημειώστε την κάμερα στην οθόνη </a:t>
            </a:r>
            <a:r>
              <a:rPr lang="el-GR" dirty="0"/>
              <a:t>μέχρι να αναγνωριστεί ο </a:t>
            </a:r>
            <a:r>
              <a:rPr dirty="0" err="1"/>
              <a:t>κωδικ</a:t>
            </a:r>
            <a:r>
              <a:rPr lang="el-GR" dirty="0" err="1"/>
              <a:t>ός</a:t>
            </a:r>
            <a:endParaRPr sz="2000" dirty="0"/>
          </a:p>
          <a:p>
            <a:pPr>
              <a:defRPr sz="2000"/>
            </a:pPr>
            <a:r>
              <a:rPr dirty="0"/>
              <a:t>(2) Η </a:t>
            </a:r>
            <a:r>
              <a:rPr dirty="0" err="1"/>
              <a:t>εφ</a:t>
            </a:r>
            <a:r>
              <a:rPr dirty="0"/>
              <a:t>αρμογή EU Login Mobile App εμφανίζει </a:t>
            </a:r>
            <a:r>
              <a:rPr b="1" dirty="0"/>
              <a:t>έναν κωδικό πρόσβασης μίας χρήσης. </a:t>
            </a:r>
            <a:r>
              <a:rPr dirty="0" err="1"/>
              <a:t>Πληκτρολογήστε</a:t>
            </a:r>
            <a:r>
              <a:rPr dirty="0"/>
              <a:t> τ</a:t>
            </a:r>
            <a:r>
              <a:rPr lang="el-GR" dirty="0"/>
              <a:t>ο</a:t>
            </a:r>
            <a:r>
              <a:rPr dirty="0"/>
              <a:t> </a:t>
            </a:r>
            <a:r>
              <a:rPr b="1" dirty="0" err="1"/>
              <a:t>στο</a:t>
            </a:r>
            <a:r>
              <a:rPr b="1" dirty="0"/>
              <a:t> </a:t>
            </a:r>
            <a:r>
              <a:rPr dirty="0"/>
              <a:t>π</a:t>
            </a:r>
            <a:r>
              <a:rPr dirty="0" err="1"/>
              <a:t>εδίο</a:t>
            </a:r>
            <a:r>
              <a:rPr dirty="0"/>
              <a:t> «</a:t>
            </a:r>
            <a:r>
              <a:rPr dirty="0" err="1"/>
              <a:t>Κωδικός</a:t>
            </a:r>
            <a:r>
              <a:rPr dirty="0"/>
              <a:t> π</a:t>
            </a:r>
            <a:r>
              <a:rPr dirty="0" err="1"/>
              <a:t>ου</a:t>
            </a:r>
            <a:r>
              <a:rPr dirty="0"/>
              <a:t> </a:t>
            </a:r>
            <a:r>
              <a:rPr dirty="0" err="1"/>
              <a:t>δημιουργείτ</a:t>
            </a:r>
            <a:r>
              <a:rPr dirty="0"/>
              <a:t>αι από την εφαρμογή σας» και κάντε κλικ στο «</a:t>
            </a:r>
            <a:r>
              <a:rPr b="1" dirty="0"/>
              <a:t>Σύνδεση»</a:t>
            </a:r>
            <a:r>
              <a:rPr dirty="0"/>
              <a:t>για να συνεχίσετε.</a:t>
            </a:r>
            <a:endParaRPr sz="2000" dirty="0"/>
          </a:p>
        </p:txBody>
      </p:sp>
      <p:pic>
        <p:nvPicPr>
          <p:cNvPr id="2" name="Picture 1"/>
          <p:cNvPicPr>
            <a:picLocks noChangeAspect="1"/>
          </p:cNvPicPr>
          <p:nvPr/>
        </p:nvPicPr>
        <p:blipFill>
          <a:blip r:embed="rId3"/>
          <a:stretch>
            <a:fillRect/>
          </a:stretch>
        </p:blipFill>
        <p:spPr>
          <a:xfrm>
            <a:off x="7154873" y="1539654"/>
            <a:ext cx="2388694" cy="3214515"/>
          </a:xfrm>
          <a:prstGeom prst="rect">
            <a:avLst/>
          </a:prstGeom>
        </p:spPr>
      </p:pic>
      <p:sp>
        <p:nvSpPr>
          <p:cNvPr id="8" name="Title 5"/>
          <p:cNvSpPr txBox="1">
            <a:spLocks/>
          </p:cNvSpPr>
          <p:nvPr/>
        </p:nvSpPr>
        <p:spPr>
          <a:xfrm>
            <a:off x="319860" y="1386752"/>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rPr dirty="0" err="1"/>
              <a:t>Κωδικός</a:t>
            </a:r>
            <a:r>
              <a:rPr dirty="0"/>
              <a:t> QR </a:t>
            </a:r>
            <a:r>
              <a:rPr dirty="0" err="1"/>
              <a:t>εφ</a:t>
            </a:r>
            <a:r>
              <a:rPr dirty="0"/>
              <a:t>αρμογής EU Login Mobile App</a:t>
            </a:r>
            <a:endParaRPr sz="2400" dirty="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684995" y="2432496"/>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Κωδικός QR</a:t>
            </a:r>
            <a:endParaRPr sz="360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Πρόσθετες πληροφορίες</a:t>
            </a:r>
          </a:p>
        </p:txBody>
      </p:sp>
      <p:sp>
        <p:nvSpPr>
          <p:cNvPr id="7" name="Subtitle 6"/>
          <p:cNvSpPr>
            <a:spLocks noGrp="1"/>
          </p:cNvSpPr>
          <p:nvPr>
            <p:ph type="subTitle" idx="4294967295"/>
          </p:nvPr>
        </p:nvSpPr>
        <p:spPr>
          <a:xfrm>
            <a:off x="381098" y="2677780"/>
            <a:ext cx="10538566" cy="2910441"/>
          </a:xfrm>
          <a:prstGeom prst="rect">
            <a:avLst/>
          </a:prstGeom>
        </p:spPr>
        <p:txBody>
          <a:bodyPr>
            <a:normAutofit/>
          </a:bodyPr>
          <a:lstStyle/>
          <a:p>
            <a:pPr>
              <a:defRPr sz="2000"/>
            </a:pPr>
            <a:r>
              <a:rPr dirty="0"/>
              <a:t>Μπ</a:t>
            </a:r>
            <a:r>
              <a:rPr dirty="0" err="1"/>
              <a:t>ορείτε</a:t>
            </a:r>
            <a:r>
              <a:rPr dirty="0"/>
              <a:t> να β</a:t>
            </a:r>
            <a:r>
              <a:rPr dirty="0" err="1"/>
              <a:t>ρείτε</a:t>
            </a:r>
            <a:r>
              <a:rPr dirty="0"/>
              <a:t> π</a:t>
            </a:r>
            <a:r>
              <a:rPr dirty="0" err="1"/>
              <a:t>ρόσθετες</a:t>
            </a:r>
            <a:r>
              <a:rPr dirty="0"/>
              <a:t> π</a:t>
            </a:r>
            <a:r>
              <a:rPr dirty="0" err="1"/>
              <a:t>ληροφορίες</a:t>
            </a:r>
            <a:r>
              <a:rPr dirty="0"/>
              <a:t> </a:t>
            </a:r>
            <a:r>
              <a:rPr dirty="0" err="1"/>
              <a:t>σχετικά</a:t>
            </a:r>
            <a:r>
              <a:rPr dirty="0"/>
              <a:t> </a:t>
            </a:r>
            <a:r>
              <a:rPr dirty="0" err="1"/>
              <a:t>με</a:t>
            </a:r>
            <a:r>
              <a:rPr dirty="0"/>
              <a:t> </a:t>
            </a:r>
            <a:r>
              <a:rPr dirty="0" err="1"/>
              <a:t>τον</a:t>
            </a:r>
            <a:r>
              <a:rPr dirty="0"/>
              <a:t> </a:t>
            </a:r>
            <a:r>
              <a:rPr dirty="0" err="1"/>
              <a:t>τρό</a:t>
            </a:r>
            <a:r>
              <a:rPr dirty="0"/>
              <a:t>πο δημιουργίας του λογαριασμού σας EU Login και επαλήθευσης ταυτότητας δύο παραγόντων στον </a:t>
            </a:r>
            <a:r>
              <a:rPr dirty="0">
                <a:hlinkClick r:id="rId3"/>
              </a:rPr>
              <a:t>οδηγό χρήστη EU Login</a:t>
            </a:r>
            <a:r>
              <a:rPr dirty="0"/>
              <a:t>.</a:t>
            </a:r>
          </a:p>
          <a:p>
            <a:pPr>
              <a:defRPr sz="2000"/>
            </a:pPr>
            <a:r>
              <a:rPr dirty="0" err="1"/>
              <a:t>Αν</a:t>
            </a:r>
            <a:r>
              <a:rPr dirty="0"/>
              <a:t>ατρέξτε στον ανωτέρω οδηγό εάν αντί για την επαλήθευση μέσω κινητού τηλεφώνου επιθυμείτε να δημιουργήσετε μια μέθοδο ταυτοποίησης κλειδιού ασφαλείας (SK) και/ή αξιόπιστης πλατφόρμας (TP).</a:t>
            </a:r>
          </a:p>
          <a:p>
            <a:pPr>
              <a:defRPr sz="2000"/>
            </a:pPr>
            <a:r>
              <a:rPr dirty="0"/>
              <a:t>Μπ</a:t>
            </a:r>
            <a:r>
              <a:rPr dirty="0" err="1"/>
              <a:t>ορείτε</a:t>
            </a:r>
            <a:r>
              <a:rPr dirty="0"/>
              <a:t> επ</a:t>
            </a:r>
            <a:r>
              <a:rPr dirty="0" err="1"/>
              <a:t>ίσης</a:t>
            </a:r>
            <a:r>
              <a:rPr dirty="0"/>
              <a:t> να </a:t>
            </a:r>
            <a:r>
              <a:rPr dirty="0" err="1"/>
              <a:t>ρίξετε</a:t>
            </a:r>
            <a:r>
              <a:rPr dirty="0"/>
              <a:t> </a:t>
            </a:r>
            <a:r>
              <a:rPr dirty="0" err="1"/>
              <a:t>μι</a:t>
            </a:r>
            <a:r>
              <a:rPr dirty="0"/>
              <a:t>α ματιά σε αυτό </a:t>
            </a:r>
            <a:r>
              <a:rPr dirty="0">
                <a:hlinkClick r:id="rId4"/>
              </a:rPr>
              <a:t>το βίντεο</a:t>
            </a:r>
            <a:r>
              <a:rPr dirty="0"/>
              <a:t>.</a:t>
            </a:r>
          </a:p>
          <a:p>
            <a:endParaRPr sz="2000" dirty="0"/>
          </a:p>
          <a:p>
            <a:endParaRPr sz="2000" dirty="0"/>
          </a:p>
        </p:txBody>
      </p:sp>
      <p:sp>
        <p:nvSpPr>
          <p:cNvPr id="8" name="TextBox 7"/>
          <p:cNvSpPr txBox="1"/>
          <p:nvPr/>
        </p:nvSpPr>
        <p:spPr>
          <a:xfrm>
            <a:off x="289658" y="6373002"/>
            <a:ext cx="11661710" cy="738664"/>
          </a:xfrm>
          <a:prstGeom prst="rect">
            <a:avLst/>
          </a:prstGeom>
          <a:noFill/>
        </p:spPr>
        <p:txBody>
          <a:bodyPr wrap="square">
            <a:spAutoFit/>
          </a:bodyPr>
          <a:lstStyle/>
          <a:p>
            <a:pPr>
              <a:defRPr sz="1400" b="1"/>
            </a:pPr>
            <a:r>
              <a:rPr dirty="0" err="1"/>
              <a:t>Εάν</a:t>
            </a:r>
            <a:r>
              <a:rPr dirty="0"/>
              <a:t> α</a:t>
            </a:r>
            <a:r>
              <a:rPr dirty="0" err="1"/>
              <a:t>κολουθήσ</a:t>
            </a:r>
            <a:r>
              <a:rPr dirty="0"/>
              <a:t>ατε όλα τα βήματα και δεν κατορθώσατε να δημιουργήσετε την επαλήθευση ταυτότητας δύο παραγόντων, </a:t>
            </a:r>
            <a:r>
              <a:rPr dirty="0">
                <a:hlinkClick r:id="rId5"/>
              </a:rPr>
              <a:t>επικοινωνήστε με </a:t>
            </a:r>
            <a:r>
              <a:rPr dirty="0"/>
              <a:t>την εξωτερική υποστήριξη EU Login </a:t>
            </a:r>
            <a:r>
              <a:rPr lang="el-GR" dirty="0"/>
              <a:t> </a:t>
            </a:r>
            <a:r>
              <a:rPr dirty="0"/>
              <a:t>(</a:t>
            </a:r>
            <a:r>
              <a:rPr dirty="0" err="1"/>
              <a:t>Ώρες</a:t>
            </a:r>
            <a:r>
              <a:rPr dirty="0"/>
              <a:t> </a:t>
            </a:r>
            <a:r>
              <a:rPr dirty="0" err="1"/>
              <a:t>εργ</a:t>
            </a:r>
            <a:r>
              <a:rPr dirty="0"/>
              <a:t>ασίας ΕΚ: 8 π.μ. — 7 </a:t>
            </a:r>
            <a:r>
              <a:rPr dirty="0" err="1"/>
              <a:t>μ.μ</a:t>
            </a:r>
            <a:r>
              <a:rPr dirty="0"/>
              <a:t>. (</a:t>
            </a:r>
            <a:r>
              <a:rPr dirty="0" err="1"/>
              <a:t>ώρ</a:t>
            </a:r>
            <a:r>
              <a:rPr dirty="0"/>
              <a:t>α Κεντρικής Ευρώπης)</a:t>
            </a:r>
          </a:p>
          <a:p>
            <a:endParaRPr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fontScale="85000" lnSpcReduction="10000"/>
          </a:bodyPr>
          <a:lstStyle/>
          <a:p>
            <a:r>
              <a:rPr dirty="0" err="1"/>
              <a:t>Ευχ</a:t>
            </a:r>
            <a:r>
              <a:rPr dirty="0"/>
              <a:t>αριστούμε</a:t>
            </a:r>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rPr dirty="0" err="1"/>
              <a:t>Πριν</a:t>
            </a:r>
            <a:r>
              <a:rPr dirty="0"/>
              <a:t> </a:t>
            </a:r>
            <a:r>
              <a:rPr lang="el-GR" dirty="0"/>
              <a:t>ξεκινήσουμε</a:t>
            </a:r>
            <a:r>
              <a:rPr dirty="0"/>
              <a:t>, μια σύντομη επεξήγηση </a:t>
            </a:r>
            <a:r>
              <a:rPr lang="el-GR" dirty="0"/>
              <a:t>για την</a:t>
            </a:r>
            <a:r>
              <a:rPr dirty="0"/>
              <a:t> </a:t>
            </a:r>
            <a:r>
              <a:rPr dirty="0" err="1"/>
              <a:t>δι</a:t>
            </a:r>
            <a:r>
              <a:rPr dirty="0"/>
              <a:t>αφορά μεταξύ </a:t>
            </a:r>
            <a:r>
              <a:rPr b="1" dirty="0"/>
              <a:t>Europass</a:t>
            </a:r>
            <a:r>
              <a:rPr dirty="0"/>
              <a:t> και </a:t>
            </a:r>
            <a:r>
              <a:rPr b="1" dirty="0"/>
              <a:t>EU Login</a:t>
            </a:r>
            <a:r>
              <a:rPr dirty="0"/>
              <a:t>:</a:t>
            </a:r>
          </a:p>
          <a:p>
            <a:pPr marL="285750" indent="-285750">
              <a:defRPr sz="2000"/>
            </a:pPr>
            <a:r>
              <a:rPr dirty="0"/>
              <a:t>(1) </a:t>
            </a:r>
            <a:r>
              <a:rPr dirty="0" err="1"/>
              <a:t>Το</a:t>
            </a:r>
            <a:r>
              <a:rPr b="1" dirty="0" err="1"/>
              <a:t>Europass</a:t>
            </a:r>
            <a:r>
              <a:rPr b="1" dirty="0"/>
              <a:t> </a:t>
            </a:r>
            <a:r>
              <a:rPr dirty="0" err="1"/>
              <a:t>είν</a:t>
            </a:r>
            <a:r>
              <a:rPr dirty="0"/>
              <a:t>αι ο μόνος τόπος για τη διαχείριση της σταδιοδρομίας και της μάθησής σας. </a:t>
            </a:r>
            <a:r>
              <a:rPr dirty="0" err="1"/>
              <a:t>Μάθετε</a:t>
            </a:r>
            <a:r>
              <a:rPr dirty="0"/>
              <a:t> π</a:t>
            </a:r>
            <a:r>
              <a:rPr dirty="0" err="1"/>
              <a:t>ερισσότερ</a:t>
            </a:r>
            <a:r>
              <a:rPr dirty="0"/>
              <a:t>α για το Europass μέσω αυτού του </a:t>
            </a:r>
            <a:r>
              <a:rPr dirty="0">
                <a:hlinkClick r:id="rId3"/>
              </a:rPr>
              <a:t>συνδέσμου</a:t>
            </a:r>
            <a:r>
              <a:rPr dirty="0"/>
              <a:t>.</a:t>
            </a:r>
          </a:p>
          <a:p>
            <a:pPr marL="0" indent="0">
              <a:buNone/>
            </a:pPr>
            <a:endParaRPr sz="2000" dirty="0"/>
          </a:p>
          <a:p>
            <a:pPr marL="0" indent="0">
              <a:buNone/>
            </a:pPr>
            <a:endParaRPr sz="2000" dirty="0"/>
          </a:p>
          <a:p>
            <a:pPr marL="285750" indent="-285750">
              <a:defRPr sz="2000"/>
            </a:pPr>
            <a:r>
              <a:rPr dirty="0"/>
              <a:t>(2) </a:t>
            </a:r>
            <a:r>
              <a:rPr dirty="0" err="1"/>
              <a:t>Το</a:t>
            </a:r>
            <a:r>
              <a:rPr b="1" dirty="0" err="1"/>
              <a:t>EU</a:t>
            </a:r>
            <a:r>
              <a:rPr b="1" dirty="0"/>
              <a:t> login*</a:t>
            </a:r>
            <a:r>
              <a:rPr dirty="0"/>
              <a:t> </a:t>
            </a:r>
            <a:r>
              <a:rPr dirty="0" err="1"/>
              <a:t>είν</a:t>
            </a:r>
            <a:r>
              <a:rPr dirty="0"/>
              <a:t>αι ο ασφαλής τρόπος εισόδου της Ευρωπαϊκής Επιτροπής στο Europass και σε άλλες υπηρεσίες της ΕΕ. Μπ</a:t>
            </a:r>
            <a:r>
              <a:rPr dirty="0" err="1"/>
              <a:t>ορείτε</a:t>
            </a:r>
            <a:r>
              <a:rPr dirty="0"/>
              <a:t> να </a:t>
            </a:r>
            <a:r>
              <a:rPr dirty="0" err="1"/>
              <a:t>μάθετε</a:t>
            </a:r>
            <a:r>
              <a:rPr dirty="0"/>
              <a:t> π</a:t>
            </a:r>
            <a:r>
              <a:rPr dirty="0" err="1"/>
              <a:t>ερισσότερ</a:t>
            </a:r>
            <a:r>
              <a:rPr dirty="0"/>
              <a:t>α για το θέμα αυτό </a:t>
            </a:r>
            <a:r>
              <a:rPr dirty="0">
                <a:hlinkClick r:id="rId4"/>
              </a:rPr>
              <a:t>εδώ</a:t>
            </a:r>
            <a:r>
              <a:rPr dirty="0"/>
              <a:t>.</a:t>
            </a:r>
            <a:endParaRPr sz="2000" dirty="0"/>
          </a:p>
          <a:p>
            <a:pPr marL="285750" indent="-285750">
              <a:buFont typeface="Arial" panose="020B0604020202020204" pitchFamily="34" charset="0"/>
              <a:buChar char="•"/>
            </a:pPr>
            <a:endParaRPr sz="2000" dirty="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t>*Αν έχετε ήδη λογαριασμό Europass και/ή λογαριασμό EU Login, μπορείτε να μεταβείτε απευθείας στο βήμα 2</a:t>
            </a:r>
            <a:endParaRPr b="1"/>
          </a:p>
          <a:p>
            <a:endParaRPr b="1"/>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Δημιουργία του λογαριασμού σας EU Login</a:t>
            </a:r>
            <a:endParaRPr sz="360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66085" y="5052121"/>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lnSpcReduction="10000"/>
          </a:bodyPr>
          <a:lstStyle/>
          <a:p>
            <a:pPr marL="0" indent="0">
              <a:buNone/>
            </a:pPr>
            <a:endParaRPr sz="2000"/>
          </a:p>
          <a:p>
            <a:pPr lvl="1" indent="0">
              <a:buNone/>
              <a:defRPr sz="3600">
                <a:latin typeface="Arial" panose="020B0604020202020204" pitchFamily="34" charset="0"/>
                <a:cs typeface="Arial" panose="020B0604020202020204" pitchFamily="34" charset="0"/>
              </a:defRPr>
            </a:pPr>
            <a:r>
              <a:t>                    </a:t>
            </a:r>
          </a:p>
          <a:p>
            <a:pPr lvl="1" indent="0">
              <a:buNone/>
              <a:defRPr sz="3600">
                <a:latin typeface="Arial" panose="020B0604020202020204" pitchFamily="34" charset="0"/>
                <a:cs typeface="Arial" panose="020B0604020202020204" pitchFamily="34" charset="0"/>
              </a:defRPr>
            </a:pPr>
            <a:r>
              <a:t>Δημιουργήστε τον λογαριασμό σας EU Login</a:t>
            </a:r>
            <a:r>
              <a:rPr b="1"/>
              <a:t> </a:t>
            </a:r>
            <a:endParaRPr sz="3600" b="1">
              <a:latin typeface="Arial" panose="020B0604020202020204" pitchFamily="34" charset="0"/>
              <a:cs typeface="Arial" panose="020B0604020202020204" pitchFamily="34" charset="0"/>
            </a:endParaRPr>
          </a:p>
          <a:p>
            <a:pPr lvl="1" indent="0">
              <a:buNone/>
              <a:defRPr sz="1800" b="1"/>
            </a:pPr>
            <a:r>
              <a:rPr>
                <a:latin typeface="Arial" panose="020B0604020202020204" pitchFamily="34" charset="0"/>
                <a:cs typeface="Arial" panose="020B0604020202020204" pitchFamily="34" charset="0"/>
              </a:rPr>
              <a:t>(</a:t>
            </a:r>
            <a:r>
              <a:t>Αν έχετε ήδη λογαριασμό Europass και/ή λογαριασμό EU Login, μπορείτε να μεταβείτε απευθείας στο βήμα 2)</a:t>
            </a:r>
          </a:p>
          <a:p>
            <a:pPr lvl="1" indent="0">
              <a:buNone/>
            </a:pPr>
            <a:endParaRPr sz="1800" b="1"/>
          </a:p>
          <a:p>
            <a:pPr lvl="1" indent="0">
              <a:buNone/>
            </a:pPr>
            <a:endParaRPr sz="360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t>Προσθήκη μεθόδου επαλήθευσης ταυτότητας δύο παραγόντων (2FA)</a:t>
            </a:r>
            <a:endParaRPr sz="360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t>Τι πρέπει να κάνετε;</a:t>
            </a:r>
            <a:endParaRPr sz="4400" b="1">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Βήμα 1</a:t>
            </a:r>
            <a:endParaRPr sz="3600"/>
          </a:p>
        </p:txBody>
      </p:sp>
      <p:sp>
        <p:nvSpPr>
          <p:cNvPr id="10" name="Rectangle 9"/>
          <p:cNvSpPr/>
          <p:nvPr/>
        </p:nvSpPr>
        <p:spPr>
          <a:xfrm>
            <a:off x="1450428" y="4314236"/>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Βήμ</a:t>
            </a:r>
            <a:r>
              <a:rPr dirty="0"/>
              <a:t>α 2</a:t>
            </a:r>
            <a:endParaRPr sz="3600" dirty="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t>Δημιουργία του λογαριασμού σας EU Login για πρόσβαση στο Europass</a:t>
            </a:r>
          </a:p>
        </p:txBody>
      </p:sp>
      <p:sp>
        <p:nvSpPr>
          <p:cNvPr id="7" name="Subtitle 6"/>
          <p:cNvSpPr>
            <a:spLocks noGrp="1"/>
          </p:cNvSpPr>
          <p:nvPr>
            <p:ph type="subTitle" idx="4294967295"/>
          </p:nvPr>
        </p:nvSpPr>
        <p:spPr>
          <a:xfrm>
            <a:off x="653814" y="2941567"/>
            <a:ext cx="6853891" cy="2910441"/>
          </a:xfrm>
          <a:prstGeom prst="rect">
            <a:avLst/>
          </a:prstGeom>
        </p:spPr>
        <p:txBody>
          <a:bodyPr lIns="91440" tIns="45720" rIns="91440" bIns="45720" anchor="t">
            <a:normAutofit lnSpcReduction="10000"/>
          </a:bodyPr>
          <a:lstStyle/>
          <a:p>
            <a:pPr marL="285750" indent="-285750">
              <a:defRPr sz="2000"/>
            </a:pPr>
            <a:r>
              <a:rPr dirty="0"/>
              <a:t>Μπ</a:t>
            </a:r>
            <a:r>
              <a:rPr dirty="0" err="1"/>
              <a:t>ορείτε</a:t>
            </a:r>
            <a:r>
              <a:rPr dirty="0"/>
              <a:t> να </a:t>
            </a:r>
            <a:r>
              <a:rPr dirty="0" err="1"/>
              <a:t>έχετε</a:t>
            </a:r>
            <a:r>
              <a:rPr dirty="0"/>
              <a:t> π</a:t>
            </a:r>
            <a:r>
              <a:rPr dirty="0" err="1"/>
              <a:t>ρόσ</a:t>
            </a:r>
            <a:r>
              <a:rPr dirty="0"/>
              <a:t>βαση στη σελίδα δημιουργίας </a:t>
            </a:r>
            <a:r>
              <a:rPr b="1" dirty="0"/>
              <a:t>λογαριασμού EU Login </a:t>
            </a:r>
            <a:r>
              <a:rPr dirty="0"/>
              <a:t>από την αρχική σελίδα του Europass («Login to Europass») ή κάνοντας κλικ στο «</a:t>
            </a:r>
            <a:r>
              <a:rPr lang="el-GR" b="1" dirty="0"/>
              <a:t>ΕΓΓΡΑΦΗ</a:t>
            </a:r>
            <a:r>
              <a:rPr dirty="0"/>
              <a:t>» δημιουργώντας προφίλ, βιογραφικό σημείωμα ή συνοδευτική επιστολή.</a:t>
            </a:r>
            <a:endParaRPr sz="2000" dirty="0"/>
          </a:p>
          <a:p>
            <a:pPr marL="285750" indent="-285750">
              <a:defRPr sz="2000"/>
            </a:pPr>
            <a:r>
              <a:rPr dirty="0" err="1"/>
              <a:t>Ότ</a:t>
            </a:r>
            <a:r>
              <a:rPr dirty="0"/>
              <a:t>αν φτάσετε στη σελίδα EU Login, κάντε κλικ στο «</a:t>
            </a:r>
            <a:r>
              <a:rPr b="1" dirty="0"/>
              <a:t>Δημιουργία λογαριασμού</a:t>
            </a:r>
            <a:r>
              <a:rPr dirty="0"/>
              <a:t>».</a:t>
            </a:r>
            <a:endParaRPr sz="2000" dirty="0"/>
          </a:p>
          <a:p>
            <a:pPr>
              <a:defRPr sz="2000"/>
            </a:pPr>
            <a:r>
              <a:rPr dirty="0">
                <a:latin typeface="Arial"/>
                <a:ea typeface="Open Sans Light"/>
                <a:cs typeface="Arial"/>
              </a:rPr>
              <a:t>Μπ</a:t>
            </a:r>
            <a:r>
              <a:rPr dirty="0" err="1">
                <a:latin typeface="Arial"/>
                <a:ea typeface="Open Sans Light"/>
                <a:cs typeface="Arial"/>
              </a:rPr>
              <a:t>ορείτε</a:t>
            </a:r>
            <a:r>
              <a:rPr dirty="0">
                <a:latin typeface="Arial"/>
                <a:ea typeface="Open Sans Light"/>
                <a:cs typeface="Arial"/>
              </a:rPr>
              <a:t> επ</a:t>
            </a:r>
            <a:r>
              <a:rPr dirty="0" err="1">
                <a:latin typeface="Arial"/>
                <a:ea typeface="Open Sans Light"/>
                <a:cs typeface="Arial"/>
              </a:rPr>
              <a:t>ίσης</a:t>
            </a:r>
            <a:r>
              <a:rPr dirty="0">
                <a:latin typeface="Arial"/>
                <a:ea typeface="Open Sans Light"/>
                <a:cs typeface="Arial"/>
              </a:rPr>
              <a:t> να </a:t>
            </a:r>
            <a:r>
              <a:rPr dirty="0" err="1">
                <a:latin typeface="Arial"/>
                <a:ea typeface="Open Sans Light"/>
                <a:cs typeface="Arial"/>
              </a:rPr>
              <a:t>δημιουργήσετε</a:t>
            </a:r>
            <a:r>
              <a:rPr dirty="0">
                <a:latin typeface="Arial"/>
                <a:ea typeface="Open Sans Light"/>
                <a:cs typeface="Arial"/>
              </a:rPr>
              <a:t> απ</a:t>
            </a:r>
            <a:r>
              <a:rPr dirty="0" err="1">
                <a:latin typeface="Arial"/>
                <a:ea typeface="Open Sans Light"/>
                <a:cs typeface="Arial"/>
              </a:rPr>
              <a:t>ευθεί</a:t>
            </a:r>
            <a:r>
              <a:rPr dirty="0">
                <a:latin typeface="Arial"/>
                <a:ea typeface="Open Sans Light"/>
                <a:cs typeface="Arial"/>
              </a:rPr>
              <a:t>ας </a:t>
            </a:r>
            <a:r>
              <a:rPr dirty="0" err="1">
                <a:latin typeface="Arial"/>
                <a:ea typeface="Open Sans Light"/>
                <a:cs typeface="Arial"/>
              </a:rPr>
              <a:t>λογ</a:t>
            </a:r>
            <a:r>
              <a:rPr dirty="0">
                <a:latin typeface="Arial"/>
                <a:ea typeface="Open Sans Light"/>
                <a:cs typeface="Arial"/>
              </a:rPr>
              <a:t>α</a:t>
            </a:r>
            <a:r>
              <a:rPr dirty="0" err="1">
                <a:latin typeface="Arial"/>
                <a:ea typeface="Open Sans Light"/>
                <a:cs typeface="Arial"/>
              </a:rPr>
              <a:t>ρι</a:t>
            </a:r>
            <a:r>
              <a:rPr dirty="0">
                <a:latin typeface="Arial"/>
                <a:ea typeface="Open Sans Light"/>
                <a:cs typeface="Arial"/>
              </a:rPr>
              <a:t>α</a:t>
            </a:r>
            <a:r>
              <a:rPr dirty="0" err="1">
                <a:latin typeface="Arial"/>
                <a:ea typeface="Open Sans Light"/>
                <a:cs typeface="Arial"/>
              </a:rPr>
              <a:t>σμό</a:t>
            </a:r>
            <a:r>
              <a:rPr dirty="0">
                <a:latin typeface="Arial"/>
                <a:ea typeface="Open Sans Light"/>
                <a:cs typeface="Arial"/>
              </a:rPr>
              <a:t> EU Login: </a:t>
            </a:r>
            <a:r>
              <a:rPr lang="fr-BE" dirty="0">
                <a:latin typeface="Arial"/>
                <a:ea typeface="Open Sans Light"/>
                <a:cs typeface="Arial"/>
                <a:hlinkClick r:id="rId3"/>
              </a:rPr>
              <a:t>https://webgate.ec.europa.eu/cas/</a:t>
            </a:r>
            <a:r>
              <a:rPr lang="fr-BE" dirty="0">
                <a:latin typeface="Arial"/>
                <a:ea typeface="Open Sans Light"/>
                <a:cs typeface="Arial"/>
              </a:rPr>
              <a:t>.</a:t>
            </a:r>
            <a:endParaRPr lang="fr-BE">
              <a:latin typeface="Arial"/>
              <a:ea typeface="Open Sans Light"/>
              <a:cs typeface="Arial"/>
            </a:endParaRPr>
          </a:p>
          <a:p>
            <a:pPr marL="285750" indent="-285750">
              <a:defRPr sz="2000"/>
            </a:pPr>
            <a:endParaRPr sz="2000" i="0" dirty="0"/>
          </a:p>
          <a:p>
            <a:pPr marL="0" indent="0">
              <a:buNone/>
            </a:pPr>
            <a:endParaRPr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Δημιουργία του λογαριασμού σας EU Login</a:t>
            </a:r>
            <a:endParaRPr sz="360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t>Βήμα 1</a:t>
            </a:r>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834588" y="2057418"/>
            <a:ext cx="7011003" cy="3831075"/>
          </a:xfrm>
          <a:prstGeom prst="rect">
            <a:avLst/>
          </a:prstGeom>
        </p:spPr>
        <p:txBody>
          <a:bodyPr>
            <a:normAutofit fontScale="70000" lnSpcReduction="20000"/>
          </a:bodyPr>
          <a:lstStyle/>
          <a:p>
            <a:pPr marL="285750" indent="-285750">
              <a:defRPr sz="2600"/>
            </a:pPr>
            <a:r>
              <a:rPr dirty="0" err="1"/>
              <a:t>Συμ</a:t>
            </a:r>
            <a:r>
              <a:rPr dirty="0"/>
              <a:t>πληρώστε τ</a:t>
            </a:r>
            <a:r>
              <a:rPr lang="el-GR" dirty="0"/>
              <a:t>α πεδία με τις </a:t>
            </a:r>
            <a:r>
              <a:rPr dirty="0"/>
              <a:t> απαι</a:t>
            </a:r>
            <a:r>
              <a:rPr lang="el-GR" dirty="0" err="1"/>
              <a:t>τούμενες</a:t>
            </a:r>
            <a:r>
              <a:rPr dirty="0"/>
              <a:t> πληροφορίες</a:t>
            </a:r>
          </a:p>
          <a:p>
            <a:pPr marL="742950" lvl="1" indent="-285750">
              <a:defRPr sz="2600"/>
            </a:pPr>
            <a:r>
              <a:rPr dirty="0" err="1"/>
              <a:t>Το</a:t>
            </a:r>
            <a:r>
              <a:rPr dirty="0"/>
              <a:t> </a:t>
            </a:r>
            <a:r>
              <a:rPr dirty="0" err="1"/>
              <a:t>ονομ</a:t>
            </a:r>
            <a:r>
              <a:rPr dirty="0"/>
              <a:t>ατεπώνυμό σας</a:t>
            </a:r>
          </a:p>
          <a:p>
            <a:pPr marL="742950" lvl="1" indent="-285750">
              <a:defRPr sz="2600"/>
            </a:pPr>
            <a:r>
              <a:rPr dirty="0" err="1"/>
              <a:t>Διεύθυνση</a:t>
            </a:r>
            <a:r>
              <a:rPr dirty="0"/>
              <a:t> </a:t>
            </a:r>
            <a:r>
              <a:rPr dirty="0" err="1"/>
              <a:t>ηλεκτρονικού</a:t>
            </a:r>
            <a:r>
              <a:rPr dirty="0"/>
              <a:t> τα</a:t>
            </a:r>
            <a:r>
              <a:rPr dirty="0" err="1"/>
              <a:t>χυδρομείου</a:t>
            </a:r>
            <a:r>
              <a:rPr dirty="0"/>
              <a:t> και επιβεβα</a:t>
            </a:r>
            <a:r>
              <a:rPr dirty="0" err="1"/>
              <a:t>ίωση</a:t>
            </a:r>
            <a:r>
              <a:rPr dirty="0"/>
              <a:t> </a:t>
            </a:r>
            <a:r>
              <a:rPr dirty="0" err="1"/>
              <a:t>της</a:t>
            </a:r>
            <a:r>
              <a:rPr dirty="0"/>
              <a:t> </a:t>
            </a:r>
            <a:r>
              <a:rPr dirty="0" err="1"/>
              <a:t>ίδι</a:t>
            </a:r>
            <a:r>
              <a:rPr dirty="0"/>
              <a:t>ας διεύθυνσης ηλεκτρονικού ταχυδρομείου</a:t>
            </a:r>
          </a:p>
          <a:p>
            <a:pPr marL="742950" lvl="1" indent="-285750">
              <a:defRPr sz="2600"/>
            </a:pPr>
            <a:r>
              <a:rPr dirty="0"/>
              <a:t>Η </a:t>
            </a:r>
            <a:r>
              <a:rPr dirty="0" err="1"/>
              <a:t>γλώσσ</a:t>
            </a:r>
            <a:r>
              <a:rPr dirty="0"/>
              <a:t>α στην οποία θέλατε να λάβετε το ηλεκτρονικό μήνυμα </a:t>
            </a:r>
            <a:endParaRPr sz="2600" dirty="0"/>
          </a:p>
          <a:p>
            <a:pPr marL="742950" lvl="1" indent="-285750">
              <a:defRPr sz="2600"/>
            </a:pPr>
            <a:r>
              <a:rPr dirty="0" err="1"/>
              <a:t>Εάν</a:t>
            </a:r>
            <a:r>
              <a:rPr dirty="0"/>
              <a:t> </a:t>
            </a:r>
            <a:r>
              <a:rPr dirty="0" err="1"/>
              <a:t>ζητηθεί</a:t>
            </a:r>
            <a:r>
              <a:rPr dirty="0"/>
              <a:t>, </a:t>
            </a:r>
            <a:r>
              <a:rPr lang="el-GR" dirty="0"/>
              <a:t>σημειώστε </a:t>
            </a:r>
            <a:r>
              <a:rPr dirty="0" err="1"/>
              <a:t>τον</a:t>
            </a:r>
            <a:r>
              <a:rPr dirty="0"/>
              <a:t> </a:t>
            </a:r>
            <a:r>
              <a:rPr dirty="0" err="1"/>
              <a:t>κωδικό</a:t>
            </a:r>
            <a:r>
              <a:rPr dirty="0"/>
              <a:t> </a:t>
            </a:r>
            <a:r>
              <a:rPr lang="el-GR" dirty="0"/>
              <a:t>των</a:t>
            </a:r>
            <a:r>
              <a:rPr dirty="0"/>
              <a:t> </a:t>
            </a:r>
            <a:r>
              <a:rPr dirty="0" err="1"/>
              <a:t>γρ</a:t>
            </a:r>
            <a:r>
              <a:rPr dirty="0"/>
              <a:t>αμμάτων και των αριθμών που </a:t>
            </a:r>
            <a:r>
              <a:rPr lang="el-GR" dirty="0"/>
              <a:t>εμφανίζεται </a:t>
            </a:r>
            <a:r>
              <a:rPr dirty="0" err="1"/>
              <a:t>στην</a:t>
            </a:r>
            <a:r>
              <a:rPr dirty="0"/>
              <a:t> εικόνα (εάν δεν μπορείτε να διαβάσετε τον κωδικό, μπορείτε να κάνετε κλικ στο κουμπί με δύο βέλη για να δημιουργήσετε νέο).</a:t>
            </a:r>
            <a:endParaRPr sz="2600" dirty="0"/>
          </a:p>
          <a:p>
            <a:pPr marL="285750" indent="-285750">
              <a:lnSpc>
                <a:spcPct val="120000"/>
              </a:lnSpc>
              <a:defRPr sz="2600"/>
            </a:pPr>
            <a:r>
              <a:rPr dirty="0"/>
              <a:t>Η επιβεβα</a:t>
            </a:r>
            <a:r>
              <a:rPr dirty="0" err="1"/>
              <a:t>ίωση</a:t>
            </a:r>
            <a:r>
              <a:rPr dirty="0"/>
              <a:t> </a:t>
            </a:r>
            <a:r>
              <a:rPr dirty="0" err="1"/>
              <a:t>της</a:t>
            </a:r>
            <a:r>
              <a:rPr dirty="0"/>
              <a:t> </a:t>
            </a:r>
            <a:r>
              <a:rPr dirty="0" err="1"/>
              <a:t>εγγρ</a:t>
            </a:r>
            <a:r>
              <a:rPr dirty="0"/>
              <a:t>αφής σας θα σταλεί στην ηλεκτρονική διεύθυνση που δηλώσατε εδώ</a:t>
            </a:r>
            <a:endParaRPr sz="2600" dirty="0"/>
          </a:p>
          <a:p>
            <a:pPr marL="285750" indent="-285750">
              <a:defRPr sz="2600"/>
            </a:pPr>
            <a:r>
              <a:rPr dirty="0" err="1"/>
              <a:t>Ελέγξτε</a:t>
            </a:r>
            <a:r>
              <a:rPr dirty="0"/>
              <a:t> </a:t>
            </a:r>
            <a:r>
              <a:rPr dirty="0" err="1"/>
              <a:t>τη</a:t>
            </a:r>
            <a:r>
              <a:rPr dirty="0"/>
              <a:t> </a:t>
            </a:r>
            <a:r>
              <a:rPr dirty="0" err="1"/>
              <a:t>δήλωση</a:t>
            </a:r>
            <a:r>
              <a:rPr dirty="0"/>
              <a:t> π</a:t>
            </a:r>
            <a:r>
              <a:rPr dirty="0" err="1"/>
              <a:t>ερί</a:t>
            </a:r>
            <a:r>
              <a:rPr dirty="0"/>
              <a:t> </a:t>
            </a:r>
            <a:r>
              <a:rPr dirty="0" err="1"/>
              <a:t>ιδιωτικότητ</a:t>
            </a:r>
            <a:r>
              <a:rPr dirty="0"/>
              <a:t>ας.</a:t>
            </a:r>
            <a:endParaRPr sz="2600" dirty="0"/>
          </a:p>
          <a:p>
            <a:pPr marL="285750" indent="-285750">
              <a:defRPr sz="2600"/>
            </a:pPr>
            <a:r>
              <a:rPr dirty="0" err="1"/>
              <a:t>Κάντε</a:t>
            </a:r>
            <a:r>
              <a:rPr dirty="0"/>
              <a:t> </a:t>
            </a:r>
            <a:r>
              <a:rPr dirty="0" err="1"/>
              <a:t>κλικ</a:t>
            </a:r>
            <a:r>
              <a:rPr dirty="0"/>
              <a:t> </a:t>
            </a:r>
            <a:r>
              <a:rPr dirty="0" err="1"/>
              <a:t>στο</a:t>
            </a:r>
            <a:r>
              <a:rPr dirty="0"/>
              <a:t> «</a:t>
            </a:r>
            <a:r>
              <a:rPr b="1" dirty="0" err="1"/>
              <a:t>Δημιουργί</a:t>
            </a:r>
            <a:r>
              <a:rPr b="1" dirty="0"/>
              <a:t>α λογαριασμού</a:t>
            </a:r>
            <a:r>
              <a:rPr dirty="0"/>
              <a:t>».</a:t>
            </a:r>
            <a:endParaRPr sz="2600" dirty="0"/>
          </a:p>
          <a:p>
            <a:pPr marL="0" indent="0">
              <a:buNone/>
            </a:pPr>
            <a:endParaRPr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96981" y="969507"/>
            <a:ext cx="8139670" cy="95664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Δημιουργί</a:t>
            </a:r>
            <a:r>
              <a:rPr dirty="0"/>
              <a:t>α του λογαριασμού σας EU Login</a:t>
            </a:r>
            <a:endParaRPr sz="3600" dirty="0"/>
          </a:p>
        </p:txBody>
      </p:sp>
      <p:cxnSp>
        <p:nvCxnSpPr>
          <p:cNvPr id="3" name="Straight Arrow Connector 2"/>
          <p:cNvCxnSpPr/>
          <p:nvPr/>
        </p:nvCxnSpPr>
        <p:spPr>
          <a:xfrm flipV="1">
            <a:off x="7969472" y="2486895"/>
            <a:ext cx="1098396" cy="15673"/>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6728059" y="2018695"/>
            <a:ext cx="2386203" cy="963376"/>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5438274" y="4957011"/>
            <a:ext cx="3675988" cy="921720"/>
          </a:xfrm>
          <a:prstGeom prst="bentConnector3">
            <a:avLst>
              <a:gd name="adj1" fmla="val 6911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5909912" y="5245768"/>
            <a:ext cx="3204350" cy="119370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36799" y="4577100"/>
            <a:ext cx="785192" cy="214"/>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1722922"/>
            <a:ext cx="7317278" cy="4108613"/>
          </a:xfrm>
          <a:prstGeom prst="rect">
            <a:avLst/>
          </a:prstGeom>
        </p:spPr>
        <p:txBody>
          <a:bodyPr>
            <a:normAutofit fontScale="85000" lnSpcReduction="10000"/>
          </a:bodyPr>
          <a:lstStyle/>
          <a:p>
            <a:pPr marL="285750" indent="-285750">
              <a:lnSpc>
                <a:spcPct val="150000"/>
              </a:lnSpc>
              <a:defRPr sz="2000"/>
            </a:pPr>
            <a:r>
              <a:rPr dirty="0"/>
              <a:t>Θα </a:t>
            </a:r>
            <a:r>
              <a:rPr dirty="0" err="1"/>
              <a:t>λά</a:t>
            </a:r>
            <a:r>
              <a:rPr dirty="0"/>
              <a:t>βετε ηλεκτρονικό μήνυμα για να ελέγξετε ότι έχετε πρόσβαση σε αυτόν τον λογαριασμό ηλεκτρονικού ταχυδρομείου </a:t>
            </a:r>
            <a:r>
              <a:rPr dirty="0">
                <a:solidFill>
                  <a:schemeClr val="tx1"/>
                </a:solidFill>
              </a:rPr>
              <a:t>(ελέγξτε τον φάκελο ανεπιθύμητα μηνύματα</a:t>
            </a:r>
            <a:r>
              <a:rPr lang="el-GR" dirty="0">
                <a:solidFill>
                  <a:schemeClr val="tx1"/>
                </a:solidFill>
              </a:rPr>
              <a:t> » εάν δεν το βλέπετε εντός 10-15 λεπτών)</a:t>
            </a:r>
            <a:endParaRPr lang="el-GR" sz="2000" dirty="0">
              <a:solidFill>
                <a:schemeClr val="tx1"/>
              </a:solidFill>
            </a:endParaRPr>
          </a:p>
          <a:p>
            <a:pPr lvl="1">
              <a:lnSpc>
                <a:spcPct val="150000"/>
              </a:lnSpc>
              <a:defRPr sz="2100"/>
            </a:pPr>
            <a:r>
              <a:rPr lang="el-GR" dirty="0">
                <a:solidFill>
                  <a:srgbClr val="C65094"/>
                </a:solidFill>
              </a:rPr>
              <a:t>Εάν δεν λάβατε το ηλεκτρονικό μήνυμα μετά από 10 λεπτά, </a:t>
            </a:r>
            <a:r>
              <a:rPr lang="el-GR" dirty="0">
                <a:hlinkClick r:id="rId3"/>
              </a:rPr>
              <a:t>επικοινωνήστε με την υπηρεσία εξωτερικής υποστήριξης EU </a:t>
            </a:r>
            <a:r>
              <a:rPr lang="el-GR" dirty="0" err="1">
                <a:hlinkClick r:id="rId3"/>
              </a:rPr>
              <a:t>Login</a:t>
            </a:r>
            <a:r>
              <a:rPr lang="el-GR" dirty="0">
                <a:hlinkClick r:id="rId3"/>
              </a:rPr>
              <a:t> </a:t>
            </a:r>
            <a:endParaRPr lang="el-GR" sz="2100" dirty="0"/>
          </a:p>
          <a:p>
            <a:pPr lvl="1">
              <a:lnSpc>
                <a:spcPct val="150000"/>
              </a:lnSpc>
              <a:defRPr sz="2100">
                <a:solidFill>
                  <a:srgbClr val="C65094"/>
                </a:solidFill>
              </a:defRPr>
            </a:pPr>
            <a:r>
              <a:rPr dirty="0" err="1"/>
              <a:t>Έχετε</a:t>
            </a:r>
            <a:r>
              <a:rPr dirty="0"/>
              <a:t> υπ</a:t>
            </a:r>
            <a:r>
              <a:rPr dirty="0" err="1"/>
              <a:t>όψη</a:t>
            </a:r>
            <a:r>
              <a:rPr dirty="0"/>
              <a:t> σας </a:t>
            </a:r>
            <a:r>
              <a:rPr dirty="0" err="1"/>
              <a:t>ότι</a:t>
            </a:r>
            <a:r>
              <a:rPr dirty="0"/>
              <a:t> μπ</a:t>
            </a:r>
            <a:r>
              <a:rPr dirty="0" err="1"/>
              <a:t>ορεί</a:t>
            </a:r>
            <a:r>
              <a:rPr dirty="0"/>
              <a:t> να </a:t>
            </a:r>
            <a:r>
              <a:rPr dirty="0" err="1"/>
              <a:t>χρει</a:t>
            </a:r>
            <a:r>
              <a:rPr dirty="0"/>
              <a:t>αστείτε 2 έως 10 λεπτά για να λάβετε το ηλεκτρονικό μήνυμα</a:t>
            </a:r>
            <a:r>
              <a:rPr b="1" dirty="0"/>
              <a:t>.</a:t>
            </a:r>
            <a:endParaRPr sz="2100" b="1" dirty="0">
              <a:solidFill>
                <a:srgbClr val="C65094"/>
              </a:solidFill>
            </a:endParaRPr>
          </a:p>
          <a:p>
            <a:pPr marL="285750" indent="-285750">
              <a:lnSpc>
                <a:spcPct val="150000"/>
              </a:lnSpc>
              <a:defRPr sz="2000"/>
            </a:pPr>
            <a:r>
              <a:rPr dirty="0" err="1"/>
              <a:t>Ακολουθήστε</a:t>
            </a:r>
            <a:r>
              <a:rPr dirty="0"/>
              <a:t> </a:t>
            </a:r>
            <a:r>
              <a:rPr dirty="0" err="1"/>
              <a:t>τις</a:t>
            </a:r>
            <a:r>
              <a:rPr dirty="0"/>
              <a:t> </a:t>
            </a:r>
            <a:r>
              <a:rPr dirty="0" err="1"/>
              <a:t>οδηγίες</a:t>
            </a:r>
            <a:r>
              <a:rPr dirty="0"/>
              <a:t> </a:t>
            </a:r>
            <a:r>
              <a:rPr dirty="0" err="1"/>
              <a:t>στο</a:t>
            </a:r>
            <a:r>
              <a:rPr dirty="0"/>
              <a:t> </a:t>
            </a:r>
            <a:r>
              <a:rPr dirty="0" err="1"/>
              <a:t>ηλεκτρονικό</a:t>
            </a:r>
            <a:r>
              <a:rPr dirty="0"/>
              <a:t> </a:t>
            </a:r>
            <a:r>
              <a:rPr dirty="0" err="1"/>
              <a:t>μήνυμ</a:t>
            </a:r>
            <a:r>
              <a:rPr dirty="0"/>
              <a:t>α και κάντε κλικ στον σύνδεσμο που λάβατε.</a:t>
            </a:r>
            <a:endParaRPr sz="2000" dirty="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Δημιουργία του λογαριασμού σας EU Login</a:t>
            </a:r>
            <a:endParaRPr sz="360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lnSpcReduction="10000"/>
          </a:bodyPr>
          <a:lstStyle/>
          <a:p>
            <a:pPr marL="0" indent="0">
              <a:buNone/>
              <a:defRPr sz="2000"/>
            </a:pPr>
            <a:r>
              <a:t>Καλείστε να επιλέξετε</a:t>
            </a:r>
            <a:r>
              <a:rPr b="1"/>
              <a:t> έναν κωδικό πρόσβασης </a:t>
            </a:r>
            <a:r>
              <a:t>και να τον </a:t>
            </a:r>
            <a:r>
              <a:rPr b="1"/>
              <a:t>επιβεβαιώσετε</a:t>
            </a:r>
            <a:r>
              <a:t>.</a:t>
            </a:r>
            <a:endParaRPr sz="2000"/>
          </a:p>
          <a:p>
            <a:pPr marL="0" indent="0">
              <a:buNone/>
            </a:pPr>
            <a:endParaRPr sz="200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Πληκτρολογήστε τον κωδικό πρόσβασης που θέλετε να χρησιμοποιήσετε στο πεδίο «Νέος κωδικός πρόσβασης» ακολουθώντας τις οδηγίες της σελίδας.</a:t>
            </a:r>
          </a:p>
          <a:p>
            <a:pPr marL="457200" lvl="1" indent="0">
              <a:buNone/>
            </a:pPr>
            <a:endParaRPr sz="180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Πληκτρολογήστε ξανά τον κωδικό πρόσβασής σας στο πεδίο «Επιβεβαίωση νέου κωδικού πρόσβασης» και κάντε κλικ στο «Υποβολή».</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Δημιουργία του λογαριασμού σας EU Login</a:t>
            </a:r>
            <a:endParaRPr sz="3600"/>
          </a:p>
        </p:txBody>
      </p:sp>
      <p:cxnSp>
        <p:nvCxnSpPr>
          <p:cNvPr id="4" name="Elbow Connector 3"/>
          <p:cNvCxnSpPr/>
          <p:nvPr/>
        </p:nvCxnSpPr>
        <p:spPr>
          <a:xfrm flipV="1">
            <a:off x="7155587" y="3248298"/>
            <a:ext cx="1126264" cy="37080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920564" y="3805646"/>
            <a:ext cx="1361287" cy="52572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flipV="1">
            <a:off x="5852160" y="4458789"/>
            <a:ext cx="2429691" cy="507847"/>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7D9AADD4-F615-91C6-A167-703C38B4EBCF}"/>
              </a:ext>
            </a:extLst>
          </p:cNvPr>
          <p:cNvSpPr>
            <a:spLocks noGrp="1"/>
          </p:cNvSpPr>
          <p:nvPr/>
        </p:nvSpPr>
        <p:spPr>
          <a:xfrm>
            <a:off x="473733" y="2350425"/>
            <a:ext cx="6384804" cy="291044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Στη συνέχεια, μπορείτε να κάνετε κλικ στο «Proceed» ή «Login»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Αν στην αρχή του σταδίου 1 έχετε εγγραφεί από το Europass (αντί να χρησιμοποιείτε τον απευθείας σύνδεσμο EU Login), μπορείτε να διαβάσετε μήνυμα «»Δεν βρέθηκε κινητή συσκευή. Για να καταχωρίσετε μια κινητή συσκευή, πηγαίνετε στον λογαριασμό μου». Αυτό είναι φυσιολογικό και όχι πανικό.</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Μπορείτε να κλείσετε αυτή τη σελίδα και να προχωρήσετε στο βήμα 2. </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8F18ED-EACC-8A51-06AC-604662113EF3}"/>
              </a:ext>
            </a:extLst>
          </p:cNvPr>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600">
                <a:ln>
                  <a:noFill/>
                </a:ln>
                <a:solidFill>
                  <a:prstClr val="white"/>
                </a:solidFill>
                <a:effectLst/>
                <a:uLnTx/>
                <a:uFillTx/>
                <a:latin typeface="Calibri" panose="020F0502020204030204"/>
              </a:defRPr>
            </a:pPr>
            <a:r>
              <a:rPr kumimoji="0" sz="3600" b="0" i="0" u="none" strike="noStrike" kern="1200" cap="none" spc="0" normalizeH="0" baseline="0" noProof="0">
                <a:ln>
                  <a:noFill/>
                </a:ln>
                <a:solidFill>
                  <a:prstClr val="white"/>
                </a:solidFill>
                <a:effectLst/>
                <a:uLnTx/>
                <a:uFillTx/>
                <a:latin typeface="Calibri" panose="020F0502020204030204"/>
                <a:ea typeface="+mn-ea"/>
                <a:cs typeface="+mn-cs"/>
              </a:rPr>
              <a:t>Δημιουργία του λογαριασμού σας EU Login</a:t>
            </a:r>
          </a:p>
        </p:txBody>
      </p:sp>
      <p:pic>
        <p:nvPicPr>
          <p:cNvPr id="6" name="Imagen 13" descr="Interfaz de usuario gráfica, Aplicación  Descripción generada automáticamente">
            <a:extLst>
              <a:ext uri="{FF2B5EF4-FFF2-40B4-BE49-F238E27FC236}">
                <a16:creationId xmlns:a16="http://schemas.microsoft.com/office/drawing/2014/main" id="{DD5C3A30-2FBA-5CCF-6DDB-430CA1BCDB28}"/>
              </a:ext>
            </a:extLst>
          </p:cNvPr>
          <p:cNvPicPr>
            <a:picLocks noChangeAspect="1"/>
          </p:cNvPicPr>
          <p:nvPr/>
        </p:nvPicPr>
        <p:blipFill>
          <a:blip r:embed="rId2"/>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404423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06378" y="2687886"/>
            <a:ext cx="7674331" cy="3105238"/>
          </a:xfrm>
          <a:prstGeom prst="rect">
            <a:avLst/>
          </a:prstGeom>
        </p:spPr>
        <p:txBody>
          <a:bodyPr>
            <a:normAutofit/>
          </a:bodyPr>
          <a:lstStyle/>
          <a:p>
            <a:pPr>
              <a:defRPr sz="2000"/>
            </a:pPr>
            <a:r>
              <a:rPr dirty="0"/>
              <a:t>Η </a:t>
            </a:r>
            <a:r>
              <a:rPr dirty="0" err="1"/>
              <a:t>εφ</a:t>
            </a:r>
            <a:r>
              <a:rPr dirty="0"/>
              <a:t>αρμογή EU Login Mobile App μπορεί να εγκατασταθεί μέσω</a:t>
            </a:r>
          </a:p>
          <a:p>
            <a:pPr lvl="1">
              <a:defRPr sz="2000">
                <a:solidFill>
                  <a:srgbClr val="C65094"/>
                </a:solidFill>
              </a:defRPr>
            </a:pPr>
            <a:r>
              <a:rPr dirty="0"/>
              <a:t>Google Play Store (Android), </a:t>
            </a:r>
            <a:endParaRPr sz="2000" dirty="0">
              <a:solidFill>
                <a:srgbClr val="C65094"/>
              </a:solidFill>
            </a:endParaRPr>
          </a:p>
          <a:p>
            <a:pPr lvl="1">
              <a:defRPr sz="2000">
                <a:solidFill>
                  <a:srgbClr val="C65094"/>
                </a:solidFill>
              </a:defRPr>
            </a:pPr>
            <a:r>
              <a:rPr dirty="0" err="1"/>
              <a:t>το</a:t>
            </a:r>
            <a:r>
              <a:rPr dirty="0"/>
              <a:t> App Store (iOS), ή </a:t>
            </a:r>
            <a:endParaRPr sz="2000" dirty="0">
              <a:solidFill>
                <a:srgbClr val="C65094"/>
              </a:solidFill>
            </a:endParaRPr>
          </a:p>
          <a:p>
            <a:pPr lvl="1">
              <a:defRPr sz="2000">
                <a:solidFill>
                  <a:srgbClr val="C65094"/>
                </a:solidFill>
              </a:defRPr>
            </a:pPr>
            <a:r>
              <a:rPr dirty="0" err="1"/>
              <a:t>το</a:t>
            </a:r>
            <a:r>
              <a:rPr dirty="0"/>
              <a:t> Windows Store (Windows Phone).</a:t>
            </a:r>
          </a:p>
          <a:p>
            <a:pPr marL="457200" lvl="1" indent="0">
              <a:buNone/>
            </a:pPr>
            <a:endParaRPr sz="2000" dirty="0">
              <a:solidFill>
                <a:srgbClr val="C65094"/>
              </a:solidFill>
            </a:endParaRPr>
          </a:p>
          <a:p>
            <a:pPr>
              <a:defRPr sz="2000"/>
            </a:pPr>
            <a:r>
              <a:rPr dirty="0" err="1"/>
              <a:t>Γι</a:t>
            </a:r>
            <a:r>
              <a:rPr dirty="0"/>
              <a:t>α να λειτουργήσει σωστά η εφαρμογή, θα χρειαστείτε </a:t>
            </a:r>
            <a:endParaRPr sz="2000" dirty="0"/>
          </a:p>
          <a:p>
            <a:pPr lvl="1">
              <a:defRPr sz="2000">
                <a:solidFill>
                  <a:srgbClr val="C65094"/>
                </a:solidFill>
              </a:defRPr>
            </a:pPr>
            <a:r>
              <a:rPr lang="el-GR" dirty="0"/>
              <a:t>Υ</a:t>
            </a:r>
            <a:r>
              <a:rPr dirty="0"/>
              <a:t>π</a:t>
            </a:r>
            <a:r>
              <a:rPr dirty="0" err="1"/>
              <a:t>ολογιστή</a:t>
            </a:r>
            <a:r>
              <a:rPr lang="el-GR" dirty="0"/>
              <a:t>/ </a:t>
            </a:r>
            <a:r>
              <a:rPr dirty="0" err="1"/>
              <a:t>φορητό</a:t>
            </a:r>
            <a:r>
              <a:rPr dirty="0"/>
              <a:t> υπ</a:t>
            </a:r>
            <a:r>
              <a:rPr dirty="0" err="1"/>
              <a:t>ολογιστή</a:t>
            </a:r>
            <a:endParaRPr dirty="0"/>
          </a:p>
          <a:p>
            <a:pPr lvl="1">
              <a:defRPr sz="2000">
                <a:solidFill>
                  <a:srgbClr val="C65094"/>
                </a:solidFill>
              </a:defRPr>
            </a:pPr>
            <a:r>
              <a:rPr lang="el-GR" dirty="0"/>
              <a:t>Κινητό τηλέφωνο</a:t>
            </a:r>
            <a:endParaRPr dirty="0"/>
          </a:p>
          <a:p>
            <a:pPr lvl="1"/>
            <a:endParaRPr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lang="el-GR" dirty="0"/>
              <a:t>Κατεβάστε </a:t>
            </a:r>
            <a:r>
              <a:rPr dirty="0" err="1"/>
              <a:t>την</a:t>
            </a:r>
            <a:r>
              <a:rPr dirty="0"/>
              <a:t> </a:t>
            </a:r>
            <a:r>
              <a:rPr dirty="0" err="1"/>
              <a:t>εφ</a:t>
            </a:r>
            <a:r>
              <a:rPr dirty="0"/>
              <a:t>αρμογή σύνδεσης για κινητές συσκευές στο τηλέφωνό σας</a:t>
            </a:r>
            <a:r>
              <a:rPr lang="el-GR" dirty="0"/>
              <a:t> (</a:t>
            </a:r>
            <a:r>
              <a:rPr lang="it-IT" sz="2800" dirty="0">
                <a:solidFill>
                  <a:srgbClr val="C65094"/>
                </a:solidFill>
              </a:rPr>
              <a:t>Login Mobile App</a:t>
            </a:r>
            <a:r>
              <a:rPr lang="el-GR" sz="2800" dirty="0">
                <a:solidFill>
                  <a:srgbClr val="C65094"/>
                </a:solidFill>
              </a:rPr>
              <a:t>)</a:t>
            </a:r>
            <a:endParaRPr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Προσθήκη επαλήθευσης ταυτότητας δύο παραγόντων</a:t>
            </a:r>
            <a:endParaRPr sz="36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
        <p:nvSpPr>
          <p:cNvPr id="9" name="Rectangle 8"/>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Βήμ</a:t>
            </a:r>
            <a:r>
              <a:rPr dirty="0"/>
              <a:t>α </a:t>
            </a:r>
            <a:r>
              <a:rPr lang="en-GB" dirty="0"/>
              <a:t>2</a:t>
            </a:r>
            <a:endParaRPr dirty="0"/>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801E1-2D49-4781-BDD7-D80FA9F6BFA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a230dd3-5426-44e9-972e-c86e457e3d31"/>
    <ds:schemaRef ds:uri="http://purl.org/dc/terms/"/>
    <ds:schemaRef ds:uri="0c869d80-d99c-4dac-b26b-cbbc56b0e91c"/>
    <ds:schemaRef ds:uri="http://www.w3.org/XML/1998/namespace"/>
    <ds:schemaRef ds:uri="http://purl.org/dc/dcmitype/"/>
  </ds:schemaRefs>
</ds:datastoreItem>
</file>

<file path=customXml/itemProps2.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3.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1485</Words>
  <Application>Microsoft Office PowerPoint</Application>
  <PresentationFormat>Widescreen</PresentationFormat>
  <Paragraphs>150</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EC Square Sans Pro</vt:lpstr>
      <vt:lpstr>Noto Sans SemBd</vt:lpstr>
      <vt:lpstr>Open Sans</vt:lpstr>
      <vt:lpstr>Open Sans Light</vt:lpstr>
      <vt:lpstr>Wingdings</vt:lpstr>
      <vt:lpstr>Storyboard Layouts</vt:lpstr>
      <vt:lpstr>1_Storyboard Layouts</vt:lpstr>
      <vt:lpstr>PowerPoint Presentation</vt:lpstr>
      <vt:lpstr>PowerPoint Presentation</vt:lpstr>
      <vt:lpstr>PowerPoint Presentation</vt:lpstr>
      <vt:lpstr>Δημιουργία του λογαριασμού σας EU Login για πρόσβαση στο Europass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Πρόσθετες πληροφορίες</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cp:revision>
  <dcterms:created xsi:type="dcterms:W3CDTF">2021-12-07T15:57:33Z</dcterms:created>
  <dcterms:modified xsi:type="dcterms:W3CDTF">2022-04-25T02:20:09Z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