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  <p:sldMasterId id="2147483672" r:id="rId5"/>
  </p:sldMasterIdLst>
  <p:notesMasterIdLst>
    <p:notesMasterId r:id="rId24"/>
  </p:notesMasterIdLst>
  <p:handoutMasterIdLst>
    <p:handoutMasterId r:id="rId25"/>
  </p:handoutMasterIdLst>
  <p:sldIdLst>
    <p:sldId id="256" r:id="rId6"/>
    <p:sldId id="278" r:id="rId7"/>
    <p:sldId id="261" r:id="rId8"/>
    <p:sldId id="262" r:id="rId9"/>
    <p:sldId id="264" r:id="rId10"/>
    <p:sldId id="266" r:id="rId11"/>
    <p:sldId id="279" r:id="rId12"/>
    <p:sldId id="281" r:id="rId13"/>
    <p:sldId id="269" r:id="rId14"/>
    <p:sldId id="270" r:id="rId15"/>
    <p:sldId id="271" r:id="rId16"/>
    <p:sldId id="276" r:id="rId17"/>
    <p:sldId id="274" r:id="rId18"/>
    <p:sldId id="277" r:id="rId19"/>
    <p:sldId id="273" r:id="rId20"/>
    <p:sldId id="272" r:id="rId21"/>
    <p:sldId id="268" r:id="rId22"/>
    <p:sldId id="260" r:id="rId23"/>
  </p:sldIdLst>
  <p:sldSz cx="12192000" cy="6858000"/>
  <p:notesSz cx="68580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9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6" name="Author" initials="A" lastIdx="0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3088"/>
    <a:srgbClr val="C65094"/>
    <a:srgbClr val="004B80"/>
    <a:srgbClr val="575756"/>
    <a:srgbClr val="4884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00AB068-BD99-F385-DB63-FE9CDF90CCBE}" v="25" dt="2022-04-22T14:19:47.3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4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48" y="126"/>
      </p:cViewPr>
      <p:guideLst>
        <p:guide orient="horz" pos="89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EB7F30-0480-4A98-8580-5A40E105CFDC}" type="datetimeFigureOut">
              <a:rPr lang="nl-BE" smtClean="0"/>
              <a:t>22/04/2022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nl-BE"/>
              <a:t>If you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0C9796-E37B-4F25-9C36-EFD256FAEF8F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651846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fld id="{BCA78384-C129-4918-8CFF-615F58D89902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/>
            <a:r>
              <a:t>Klicken Sie, um Master text styles zu bearbeiten.</a:t>
            </a:r>
          </a:p>
          <a:p>
            <a:pPr lvl="1"/>
            <a:r>
              <a:t>Zweite Ebene</a:t>
            </a:r>
          </a:p>
          <a:p>
            <a:pPr lvl="2"/>
            <a:r>
              <a:t>Dritte Ebene</a:t>
            </a:r>
          </a:p>
          <a:p>
            <a:pPr lvl="3"/>
            <a:r>
              <a:t>Vierte Ebene</a:t>
            </a:r>
          </a:p>
          <a:p>
            <a:pPr lvl="4"/>
            <a:r>
              <a:t>Fünfte Ebene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r>
              <a:t>Wenn Sie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fld id="{8FB813D2-5B63-4088-93E2-E68B26FB4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68259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13D2-5B63-4088-93E2-E68B26FB49EA}" type="slidenum">
              <a:rPr lang="en-US" smtClean="0"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Wenn Sie</a:t>
            </a:r>
          </a:p>
        </p:txBody>
      </p:sp>
    </p:spTree>
    <p:extLst>
      <p:ext uri="{BB962C8B-B14F-4D97-AF65-F5344CB8AC3E}">
        <p14:creationId xmlns:p14="http://schemas.microsoft.com/office/powerpoint/2010/main" val="9641763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13D2-5B63-4088-93E2-E68B26FB49EA}" type="slidenum">
              <a:rPr lang="en-US" smtClean="0"/>
              <a:t>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Wenn Sie</a:t>
            </a:r>
          </a:p>
        </p:txBody>
      </p:sp>
    </p:spTree>
    <p:extLst>
      <p:ext uri="{BB962C8B-B14F-4D97-AF65-F5344CB8AC3E}">
        <p14:creationId xmlns:p14="http://schemas.microsoft.com/office/powerpoint/2010/main" val="15184974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13D2-5B63-4088-93E2-E68B26FB49EA}" type="slidenum">
              <a:rPr lang="en-US" smtClean="0"/>
              <a:t>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Wenn Sie</a:t>
            </a:r>
          </a:p>
        </p:txBody>
      </p:sp>
    </p:spTree>
    <p:extLst>
      <p:ext uri="{BB962C8B-B14F-4D97-AF65-F5344CB8AC3E}">
        <p14:creationId xmlns:p14="http://schemas.microsoft.com/office/powerpoint/2010/main" val="10878882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13D2-5B63-4088-93E2-E68B26FB49EA}" type="slidenum">
              <a:rPr lang="en-US" smtClean="0"/>
              <a:t>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Wenn Sie</a:t>
            </a:r>
          </a:p>
        </p:txBody>
      </p:sp>
    </p:spTree>
    <p:extLst>
      <p:ext uri="{BB962C8B-B14F-4D97-AF65-F5344CB8AC3E}">
        <p14:creationId xmlns:p14="http://schemas.microsoft.com/office/powerpoint/2010/main" val="40089778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13D2-5B63-4088-93E2-E68B26FB49EA}" type="slidenum">
              <a:rPr lang="en-US" smtClean="0"/>
              <a:t>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Wenn Sie</a:t>
            </a:r>
          </a:p>
        </p:txBody>
      </p:sp>
    </p:spTree>
    <p:extLst>
      <p:ext uri="{BB962C8B-B14F-4D97-AF65-F5344CB8AC3E}">
        <p14:creationId xmlns:p14="http://schemas.microsoft.com/office/powerpoint/2010/main" val="32953479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13D2-5B63-4088-93E2-E68B26FB49EA}" type="slidenum">
              <a:rPr lang="en-US" smtClean="0"/>
              <a:t>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Wenn Sie</a:t>
            </a:r>
          </a:p>
        </p:txBody>
      </p:sp>
    </p:spTree>
    <p:extLst>
      <p:ext uri="{BB962C8B-B14F-4D97-AF65-F5344CB8AC3E}">
        <p14:creationId xmlns:p14="http://schemas.microsoft.com/office/powerpoint/2010/main" val="42663810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13D2-5B63-4088-93E2-E68B26FB49EA}" type="slidenum">
              <a:rPr lang="en-US" smtClean="0"/>
              <a:t>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Wenn Sie</a:t>
            </a:r>
          </a:p>
        </p:txBody>
      </p:sp>
    </p:spTree>
    <p:extLst>
      <p:ext uri="{BB962C8B-B14F-4D97-AF65-F5344CB8AC3E}">
        <p14:creationId xmlns:p14="http://schemas.microsoft.com/office/powerpoint/2010/main" val="2913682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13D2-5B63-4088-93E2-E68B26FB49EA}" type="slidenum">
              <a:rPr lang="en-US" smtClean="0"/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Wenn Sie</a:t>
            </a:r>
          </a:p>
        </p:txBody>
      </p:sp>
    </p:spTree>
    <p:extLst>
      <p:ext uri="{BB962C8B-B14F-4D97-AF65-F5344CB8AC3E}">
        <p14:creationId xmlns:p14="http://schemas.microsoft.com/office/powerpoint/2010/main" val="26558578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13D2-5B63-4088-93E2-E68B26FB49EA}" type="slidenum">
              <a:rPr lang="en-US" smtClean="0"/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Wenn Sie</a:t>
            </a:r>
          </a:p>
        </p:txBody>
      </p:sp>
    </p:spTree>
    <p:extLst>
      <p:ext uri="{BB962C8B-B14F-4D97-AF65-F5344CB8AC3E}">
        <p14:creationId xmlns:p14="http://schemas.microsoft.com/office/powerpoint/2010/main" val="17380312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13D2-5B63-4088-93E2-E68B26FB49EA}" type="slidenum">
              <a:rPr lang="en-US" smtClean="0"/>
              <a:t>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Wenn Sie</a:t>
            </a:r>
          </a:p>
        </p:txBody>
      </p:sp>
    </p:spTree>
    <p:extLst>
      <p:ext uri="{BB962C8B-B14F-4D97-AF65-F5344CB8AC3E}">
        <p14:creationId xmlns:p14="http://schemas.microsoft.com/office/powerpoint/2010/main" val="540828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13D2-5B63-4088-93E2-E68B26FB49EA}" type="slidenum">
              <a:rPr lang="en-US" smtClean="0"/>
              <a:t>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Wenn Sie</a:t>
            </a:r>
          </a:p>
        </p:txBody>
      </p:sp>
    </p:spTree>
    <p:extLst>
      <p:ext uri="{BB962C8B-B14F-4D97-AF65-F5344CB8AC3E}">
        <p14:creationId xmlns:p14="http://schemas.microsoft.com/office/powerpoint/2010/main" val="33363855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13D2-5B63-4088-93E2-E68B26FB49EA}" type="slidenum">
              <a:rPr lang="en-US" smtClean="0"/>
              <a:t>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Wenn Sie</a:t>
            </a:r>
          </a:p>
        </p:txBody>
      </p:sp>
    </p:spTree>
    <p:extLst>
      <p:ext uri="{BB962C8B-B14F-4D97-AF65-F5344CB8AC3E}">
        <p14:creationId xmlns:p14="http://schemas.microsoft.com/office/powerpoint/2010/main" val="36331363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13D2-5B63-4088-93E2-E68B26FB49EA}" type="slidenum">
              <a:rPr lang="en-US" smtClean="0"/>
              <a:t>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Wenn Sie</a:t>
            </a:r>
          </a:p>
        </p:txBody>
      </p:sp>
    </p:spTree>
    <p:extLst>
      <p:ext uri="{BB962C8B-B14F-4D97-AF65-F5344CB8AC3E}">
        <p14:creationId xmlns:p14="http://schemas.microsoft.com/office/powerpoint/2010/main" val="783761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13D2-5B63-4088-93E2-E68B26FB49EA}" type="slidenum">
              <a:rPr lang="en-US" smtClean="0"/>
              <a:t>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Wenn Sie</a:t>
            </a:r>
          </a:p>
        </p:txBody>
      </p:sp>
    </p:spTree>
    <p:extLst>
      <p:ext uri="{BB962C8B-B14F-4D97-AF65-F5344CB8AC3E}">
        <p14:creationId xmlns:p14="http://schemas.microsoft.com/office/powerpoint/2010/main" val="26776534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13D2-5B63-4088-93E2-E68B26FB49EA}" type="slidenum">
              <a:rPr lang="en-US" smtClean="0"/>
              <a:t>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Wenn Sie</a:t>
            </a:r>
          </a:p>
        </p:txBody>
      </p:sp>
    </p:spTree>
    <p:extLst>
      <p:ext uri="{BB962C8B-B14F-4D97-AF65-F5344CB8AC3E}">
        <p14:creationId xmlns:p14="http://schemas.microsoft.com/office/powerpoint/2010/main" val="3904884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8" y="-5595"/>
            <a:ext cx="12194988" cy="68635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6" y="-217719"/>
            <a:ext cx="3210722" cy="1806031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195763" y="2721351"/>
            <a:ext cx="3876675" cy="14097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800" b="1" baseline="0"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 lvl="0"/>
            <a:r>
              <a:t>Titel Textplatzhalter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3833812" y="4302481"/>
            <a:ext cx="4600575" cy="11017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6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t>Zusätzlicher Text hier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373" y="6124254"/>
            <a:ext cx="2066827" cy="29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939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5593427" y="0"/>
            <a:ext cx="6598573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841" y="1301677"/>
            <a:ext cx="4825959" cy="12050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8"/>
          <p:cNvSpPr>
            <a:spLocks noGrp="1"/>
          </p:cNvSpPr>
          <p:nvPr>
            <p:ph type="subTitle" idx="4294967295" hasCustomPrompt="1"/>
          </p:nvPr>
        </p:nvSpPr>
        <p:spPr>
          <a:xfrm>
            <a:off x="401841" y="3182351"/>
            <a:ext cx="4825959" cy="12914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E52E87"/>
              </a:buClr>
              <a:buFont typeface="Wingdings" panose="05000000000000000000" pitchFamily="2" charset="2"/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0"/>
              <a:t>Bullets or paragraph text to go here and here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0"/>
              <a:t>Bullets or paragraph text to go here and here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0"/>
              <a:t>Bullets or paragraph text to go here and here</a:t>
            </a:r>
            <a:endParaRPr lang="en-GB" sz="2000" b="0"/>
          </a:p>
        </p:txBody>
      </p:sp>
      <p:sp>
        <p:nvSpPr>
          <p:cNvPr id="4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01841" y="2526661"/>
            <a:ext cx="4825959" cy="63859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spc="100" baseline="0">
                <a:solidFill>
                  <a:srgbClr val="C65094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Heading to go here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1665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R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" y="0"/>
            <a:ext cx="12188522" cy="68599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6" y="-217719"/>
            <a:ext cx="3210722" cy="1806031"/>
          </a:xfrm>
          <a:prstGeom prst="rect">
            <a:avLst/>
          </a:prstGeom>
        </p:spPr>
      </p:pic>
      <p:sp>
        <p:nvSpPr>
          <p:cNvPr id="17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195763" y="2721352"/>
            <a:ext cx="3876675" cy="7743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800" b="1" baseline="0"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 lvl="0"/>
            <a:r>
              <a:t>Vielen Dank für Sie.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3495675" y="3713395"/>
            <a:ext cx="5267325" cy="11017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600" baseline="0"/>
            </a:lvl1pPr>
          </a:lstStyle>
          <a:p>
            <a:pPr lvl="0"/>
            <a:r>
              <a:t>Fragen und Antworten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98" y="6124254"/>
            <a:ext cx="2066827" cy="29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0051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8" y="-5595"/>
            <a:ext cx="12194988" cy="68635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6" y="-217719"/>
            <a:ext cx="3210722" cy="1806031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195763" y="2721351"/>
            <a:ext cx="3876675" cy="14097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800" b="1" baseline="0"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 lvl="0"/>
            <a:r>
              <a:t>Запазено място за текста на заглавието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3833812" y="4302481"/>
            <a:ext cx="4600575" cy="11017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6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t>Допълнителен текст тук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373" y="6124254"/>
            <a:ext cx="2066827" cy="29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9525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98" y="1301677"/>
            <a:ext cx="4860143" cy="1205058"/>
          </a:xfrm>
        </p:spPr>
        <p:txBody>
          <a:bodyPr/>
          <a:lstStyle>
            <a:lvl1pPr>
              <a:defRPr b="1" spc="1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605670" y="0"/>
            <a:ext cx="6586330" cy="68580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ubtitle 8"/>
          <p:cNvSpPr>
            <a:spLocks noGrp="1"/>
          </p:cNvSpPr>
          <p:nvPr>
            <p:ph type="subTitle" idx="4294967295" hasCustomPrompt="1"/>
          </p:nvPr>
        </p:nvSpPr>
        <p:spPr>
          <a:xfrm>
            <a:off x="381098" y="3182351"/>
            <a:ext cx="5023980" cy="17134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E52E87"/>
              </a:buClr>
              <a:buFont typeface="Wingdings" panose="05000000000000000000" pitchFamily="2" charset="2"/>
              <a:buNone/>
              <a:defRPr sz="1800" spc="0" baseline="0">
                <a:solidFill>
                  <a:schemeClr val="tx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0"/>
              <a:t>Bullets or paragraph text to go here and here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0"/>
              <a:t>Bullets or paragraph text to go here and here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0"/>
              <a:t>Bullets or paragraph text to go here and here</a:t>
            </a:r>
            <a:endParaRPr lang="en-GB" sz="2000" b="0"/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81098" y="2526661"/>
            <a:ext cx="5011737" cy="63859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spc="100" baseline="0">
                <a:solidFill>
                  <a:srgbClr val="C65094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Heading to go here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9401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064" y="1301677"/>
            <a:ext cx="10515600" cy="12050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404064" y="3183044"/>
            <a:ext cx="10572332" cy="2263164"/>
          </a:xfrm>
          <a:prstGeom prst="rect">
            <a:avLst/>
          </a:prstGeom>
        </p:spPr>
        <p:txBody>
          <a:bodyPr numCol="2" spcCol="18000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52E87"/>
              </a:buClr>
              <a:buSzTx/>
              <a:buFont typeface="Arial" panose="020B0604020202020204" pitchFamily="34" charset="0"/>
              <a:buNone/>
              <a:tabLst/>
              <a:defRPr lang="en-GB" sz="1600" b="0" i="0" baseline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52E87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Paragraph text to go here</a:t>
            </a: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81098" y="2526661"/>
            <a:ext cx="5011737" cy="63859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spc="100" baseline="0">
                <a:solidFill>
                  <a:srgbClr val="C65094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Heading to go here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08048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04064" y="1301677"/>
            <a:ext cx="10515600" cy="1205058"/>
          </a:xfrm>
        </p:spPr>
        <p:txBody>
          <a:bodyPr/>
          <a:lstStyle/>
          <a:p>
            <a:r>
              <a:t>□раснете са ресастиране на осносното сассакасие</a:t>
            </a:r>
          </a:p>
        </p:txBody>
      </p:sp>
      <p:sp>
        <p:nvSpPr>
          <p:cNvPr id="6" name="Subtitle 8"/>
          <p:cNvSpPr>
            <a:spLocks noGrp="1"/>
          </p:cNvSpPr>
          <p:nvPr>
            <p:ph type="subTitle" idx="4294967295" hasCustomPrompt="1"/>
          </p:nvPr>
        </p:nvSpPr>
        <p:spPr>
          <a:xfrm>
            <a:off x="381098" y="3182351"/>
            <a:ext cx="5023980" cy="17134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E52E87"/>
              </a:buClr>
              <a:buFont typeface="Wingdings" panose="05000000000000000000" pitchFamily="2" charset="2"/>
              <a:buNone/>
              <a:defRPr sz="1800" baseline="0">
                <a:solidFill>
                  <a:schemeClr val="tx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t>—Perspektiveрсикт иси тесст на саракрака се отисе тсс и и наракрака ке отике и и и т-Präsenz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t>—Perspektiveрсикт иси тесст на саракрака се отисе тсс и и наракрака ке отике и и и т-Präsenz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t>—Perspektiveрсикт иси тесст на саракрака се отисе тсс и и наракрака ке отике и и и т-Präsenz</a:t>
            </a:r>
            <a:endParaRPr sz="2000" b="0"/>
          </a:p>
        </p:txBody>
      </p:sp>
    </p:spTree>
    <p:extLst>
      <p:ext uri="{BB962C8B-B14F-4D97-AF65-F5344CB8AC3E}">
        <p14:creationId xmlns:p14="http://schemas.microsoft.com/office/powerpoint/2010/main" val="22615541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" y="0"/>
            <a:ext cx="12188522" cy="68599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51" y="618469"/>
            <a:ext cx="10058400" cy="5281392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683564" y="2208235"/>
            <a:ext cx="7042826" cy="1697844"/>
          </a:xfrm>
        </p:spPr>
        <p:txBody>
          <a:bodyPr anchor="t"/>
          <a:lstStyle>
            <a:lvl1pPr>
              <a:defRPr b="0" baseline="0">
                <a:solidFill>
                  <a:srgbClr val="6C3088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Feature text or quote text to go here…</a:t>
            </a:r>
            <a:endParaRPr lang="en-GB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2683564" y="4231304"/>
            <a:ext cx="5415031" cy="63859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000" b="0" spc="100" baseline="0">
                <a:solidFill>
                  <a:srgbClr val="C65094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Subheading text to go here</a:t>
            </a:r>
            <a:endParaRPr lang="en-GB"/>
          </a:p>
        </p:txBody>
      </p:sp>
      <p:sp>
        <p:nvSpPr>
          <p:cNvPr id="7" name="TextBox 6"/>
          <p:cNvSpPr txBox="1"/>
          <p:nvPr userDrawn="1"/>
        </p:nvSpPr>
        <p:spPr>
          <a:xfrm>
            <a:off x="1888843" y="1471501"/>
            <a:ext cx="76237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600" spc="-300">
                <a:solidFill>
                  <a:srgbClr val="6C3088"/>
                </a:solidFill>
                <a:latin typeface="EC Square Sans Pro" panose="020B0506040000020004" pitchFamily="34" charset="0"/>
              </a:rPr>
              <a:t>“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9636938" y="3466027"/>
            <a:ext cx="80561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600" spc="-300">
                <a:solidFill>
                  <a:srgbClr val="6C3088"/>
                </a:solidFill>
                <a:latin typeface="EC Square Sans Pro" panose="020B0506040000020004" pitchFamily="34" charset="0"/>
              </a:rPr>
              <a:t>”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6" y="-217719"/>
            <a:ext cx="3210722" cy="180603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01" y="6124254"/>
            <a:ext cx="2066820" cy="29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3882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7999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5"/>
          </p:nvPr>
        </p:nvSpPr>
        <p:spPr>
          <a:xfrm>
            <a:off x="457301" y="3276600"/>
            <a:ext cx="4371975" cy="253365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789432" y="3800475"/>
            <a:ext cx="3707711" cy="164782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000" b="0" spc="100" baseline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Subheading text to go here</a:t>
            </a:r>
            <a:endParaRPr lang="en-GB"/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16"/>
          </p:nvPr>
        </p:nvSpPr>
        <p:spPr>
          <a:xfrm>
            <a:off x="47799" y="-217719"/>
            <a:ext cx="3211200" cy="180720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7"/>
          </p:nvPr>
        </p:nvSpPr>
        <p:spPr>
          <a:xfrm>
            <a:off x="457301" y="6123128"/>
            <a:ext cx="2066400" cy="29880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63552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8350945" y="2169870"/>
            <a:ext cx="3273425" cy="30382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  <a:endParaRPr lang="en-GB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8350879" y="5208107"/>
            <a:ext cx="3273492" cy="44143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spc="100" baseline="0">
                <a:solidFill>
                  <a:srgbClr val="6C3088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GB"/>
              <a:t>Subheading to go here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4425403" y="2169870"/>
            <a:ext cx="3273425" cy="30382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  <a:endParaRPr lang="en-GB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4425337" y="5208107"/>
            <a:ext cx="3273492" cy="44143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spc="100" baseline="0">
                <a:solidFill>
                  <a:srgbClr val="6C3088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GB"/>
              <a:t>Subheading to go here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9" hasCustomPrompt="1"/>
          </p:nvPr>
        </p:nvSpPr>
        <p:spPr>
          <a:xfrm>
            <a:off x="499793" y="2169869"/>
            <a:ext cx="3273425" cy="30382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  <a:endParaRPr lang="en-GB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499727" y="5208106"/>
            <a:ext cx="3273492" cy="44143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spc="100" baseline="0">
                <a:solidFill>
                  <a:srgbClr val="6C3088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GB"/>
              <a:t>Subheading to go here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01841" y="1066754"/>
            <a:ext cx="10515600" cy="110311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6" y="-217719"/>
            <a:ext cx="3210721" cy="18060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98" y="6124254"/>
            <a:ext cx="2066827" cy="29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2489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 without heading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8350945" y="1852264"/>
            <a:ext cx="3273425" cy="30382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  <a:endParaRPr lang="en-GB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8350879" y="4890501"/>
            <a:ext cx="3273492" cy="44143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baseline="0">
                <a:solidFill>
                  <a:srgbClr val="C6509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en-GB"/>
              <a:t>Subheading to go here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4425403" y="1852264"/>
            <a:ext cx="3273425" cy="30382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  <a:endParaRPr lang="en-GB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4425337" y="4890501"/>
            <a:ext cx="3273492" cy="44143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baseline="0">
                <a:solidFill>
                  <a:srgbClr val="C6509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en-GB"/>
              <a:t>Subheading to go here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9" hasCustomPrompt="1"/>
          </p:nvPr>
        </p:nvSpPr>
        <p:spPr>
          <a:xfrm>
            <a:off x="499793" y="1852263"/>
            <a:ext cx="3273425" cy="30382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  <a:endParaRPr lang="en-GB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499727" y="4890500"/>
            <a:ext cx="3273492" cy="44143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baseline="0">
                <a:solidFill>
                  <a:srgbClr val="C6509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en-GB"/>
              <a:t>Subheading to go here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98" y="6124254"/>
            <a:ext cx="2066827" cy="29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123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98" y="1301677"/>
            <a:ext cx="4860143" cy="1205058"/>
          </a:xfrm>
        </p:spPr>
        <p:txBody>
          <a:bodyPr/>
          <a:lstStyle>
            <a:lvl1pPr>
              <a:defRPr b="1" spc="1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605670" y="0"/>
            <a:ext cx="6586330" cy="68580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ubtitle 8"/>
          <p:cNvSpPr>
            <a:spLocks noGrp="1"/>
          </p:cNvSpPr>
          <p:nvPr>
            <p:ph type="subTitle" idx="4294967295" hasCustomPrompt="1"/>
          </p:nvPr>
        </p:nvSpPr>
        <p:spPr>
          <a:xfrm>
            <a:off x="381098" y="3182351"/>
            <a:ext cx="5023980" cy="17134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E52E87"/>
              </a:buClr>
              <a:buFont typeface="Wingdings" panose="05000000000000000000" pitchFamily="2" charset="2"/>
              <a:buNone/>
              <a:defRPr sz="1800" spc="0" baseline="0">
                <a:solidFill>
                  <a:schemeClr val="tx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0"/>
              <a:t>Bullets or paragraph text to go here and here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0"/>
              <a:t>Bullets or paragraph text to go here and here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0"/>
              <a:t>Bullets or paragraph text to go here and here</a:t>
            </a:r>
            <a:endParaRPr lang="en-GB" sz="2000" b="0"/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81098" y="2526661"/>
            <a:ext cx="5011737" cy="63859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spc="100" baseline="0">
                <a:solidFill>
                  <a:srgbClr val="C65094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Heading to go here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81481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47115" y="0"/>
            <a:ext cx="1223911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 userDrawn="1"/>
        </p:nvSpPr>
        <p:spPr>
          <a:xfrm>
            <a:off x="-41811" y="4154905"/>
            <a:ext cx="4104000" cy="2703095"/>
          </a:xfrm>
          <a:prstGeom prst="rect">
            <a:avLst/>
          </a:prstGeom>
          <a:solidFill>
            <a:srgbClr val="3B9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264C59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8087260" y="4154905"/>
            <a:ext cx="4104740" cy="2703095"/>
          </a:xfrm>
          <a:prstGeom prst="rect">
            <a:avLst/>
          </a:prstGeom>
          <a:solidFill>
            <a:srgbClr val="004B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>
            <a:off x="4062189" y="1451810"/>
            <a:ext cx="4025811" cy="2703095"/>
          </a:xfrm>
          <a:prstGeom prst="rect">
            <a:avLst/>
          </a:prstGeom>
          <a:solidFill>
            <a:srgbClr val="6C30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6C3088"/>
              </a:solidFill>
            </a:endParaRP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388729" y="1955804"/>
            <a:ext cx="3332897" cy="63859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4000" b="1" spc="100" baseline="0">
                <a:solidFill>
                  <a:schemeClr val="bg1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Stat here</a:t>
            </a:r>
            <a:endParaRPr lang="en-GB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-41275" y="1452563"/>
            <a:ext cx="4103464" cy="27019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062189" y="4155658"/>
            <a:ext cx="4025071" cy="27019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8087260" y="1451811"/>
            <a:ext cx="4116528" cy="270267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1" name="Subtitle 8"/>
          <p:cNvSpPr>
            <a:spLocks noGrp="1"/>
          </p:cNvSpPr>
          <p:nvPr>
            <p:ph type="subTitle" idx="4294967295" hasCustomPrompt="1"/>
          </p:nvPr>
        </p:nvSpPr>
        <p:spPr>
          <a:xfrm>
            <a:off x="4408778" y="2648424"/>
            <a:ext cx="3355602" cy="64215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chemeClr val="bg1"/>
              </a:buClr>
              <a:buFont typeface="Wingdings" panose="05000000000000000000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GB" sz="1600"/>
              <a:t>Small explanation text to go here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45613" y="4617964"/>
            <a:ext cx="3332897" cy="63859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4000" b="1" spc="100" baseline="0">
                <a:solidFill>
                  <a:schemeClr val="bg1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Stat here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8461722" y="4702050"/>
            <a:ext cx="3332897" cy="63859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4000" b="1" spc="100" baseline="0">
                <a:solidFill>
                  <a:schemeClr val="bg1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Stat here</a:t>
            </a:r>
            <a:endParaRPr lang="en-GB"/>
          </a:p>
        </p:txBody>
      </p:sp>
      <p:sp>
        <p:nvSpPr>
          <p:cNvPr id="14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8473918" y="5341310"/>
            <a:ext cx="3332163" cy="647939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Font typeface="Wingdings" panose="05000000000000000000" pitchFamily="2" charset="2"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Small explanation text to go here</a:t>
            </a:r>
          </a:p>
        </p:txBody>
      </p:sp>
      <p:sp>
        <p:nvSpPr>
          <p:cNvPr id="15" name="Text Placeholder 20"/>
          <p:cNvSpPr>
            <a:spLocks noGrp="1"/>
          </p:cNvSpPr>
          <p:nvPr>
            <p:ph type="body" sz="quarter" idx="16" hasCustomPrompt="1"/>
          </p:nvPr>
        </p:nvSpPr>
        <p:spPr>
          <a:xfrm>
            <a:off x="346075" y="5257224"/>
            <a:ext cx="3332163" cy="572783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Font typeface="Wingdings" panose="05000000000000000000" pitchFamily="2" charset="2"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Small explanation text to go here</a:t>
            </a:r>
          </a:p>
        </p:txBody>
      </p:sp>
      <p:sp>
        <p:nvSpPr>
          <p:cNvPr id="1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01841" y="246376"/>
            <a:ext cx="10515600" cy="1205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rgbClr val="6C3088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32594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5593427" y="0"/>
            <a:ext cx="6598573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841" y="1301677"/>
            <a:ext cx="4825959" cy="12050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8"/>
          <p:cNvSpPr>
            <a:spLocks noGrp="1"/>
          </p:cNvSpPr>
          <p:nvPr>
            <p:ph type="subTitle" idx="4294967295" hasCustomPrompt="1"/>
          </p:nvPr>
        </p:nvSpPr>
        <p:spPr>
          <a:xfrm>
            <a:off x="401841" y="3182351"/>
            <a:ext cx="4825959" cy="12914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E52E87"/>
              </a:buClr>
              <a:buFont typeface="Wingdings" panose="05000000000000000000" pitchFamily="2" charset="2"/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0"/>
              <a:t>Bullets or paragraph text to go here and here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0"/>
              <a:t>Bullets or paragraph text to go here and here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0"/>
              <a:t>Bullets or paragraph text to go here and here</a:t>
            </a:r>
            <a:endParaRPr lang="en-GB" sz="2000" b="0"/>
          </a:p>
        </p:txBody>
      </p:sp>
      <p:sp>
        <p:nvSpPr>
          <p:cNvPr id="4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01841" y="2526661"/>
            <a:ext cx="4825959" cy="63859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spc="100" baseline="0">
                <a:solidFill>
                  <a:srgbClr val="C65094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Heading to go here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2673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R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" y="0"/>
            <a:ext cx="12188522" cy="68599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6" y="-217719"/>
            <a:ext cx="3210722" cy="1806031"/>
          </a:xfrm>
          <a:prstGeom prst="rect">
            <a:avLst/>
          </a:prstGeom>
        </p:spPr>
      </p:pic>
      <p:sp>
        <p:nvSpPr>
          <p:cNvPr id="17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195763" y="2721352"/>
            <a:ext cx="3876675" cy="7743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800" b="1" baseline="0"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 lvl="0"/>
            <a:r>
              <a:t>Благодарим Ви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3495675" y="3713395"/>
            <a:ext cx="5267325" cy="11017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600" baseline="0"/>
            </a:lvl1pPr>
          </a:lstStyle>
          <a:p>
            <a:pPr lvl="0"/>
            <a:r>
              <a:t>Въпроси и отговори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98" y="6124254"/>
            <a:ext cx="2066827" cy="29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750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064" y="1301677"/>
            <a:ext cx="10515600" cy="12050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404064" y="3183044"/>
            <a:ext cx="10572332" cy="2263164"/>
          </a:xfrm>
          <a:prstGeom prst="rect">
            <a:avLst/>
          </a:prstGeom>
        </p:spPr>
        <p:txBody>
          <a:bodyPr numCol="2" spcCol="18000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52E87"/>
              </a:buClr>
              <a:buSzTx/>
              <a:buFont typeface="Arial" panose="020B0604020202020204" pitchFamily="34" charset="0"/>
              <a:buNone/>
              <a:tabLst/>
              <a:defRPr lang="en-GB" sz="1600" b="0" i="0" baseline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52E87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Paragraph text to go here</a:t>
            </a: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81098" y="2526661"/>
            <a:ext cx="5011737" cy="63859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spc="100" baseline="0">
                <a:solidFill>
                  <a:srgbClr val="C65094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Heading to go here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626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04064" y="1301677"/>
            <a:ext cx="10515600" cy="1205058"/>
          </a:xfrm>
        </p:spPr>
        <p:txBody>
          <a:bodyPr/>
          <a:lstStyle/>
          <a:p>
            <a:r>
              <a:t>Klicken Sie, um Master title zu bearbeiten.</a:t>
            </a:r>
          </a:p>
        </p:txBody>
      </p:sp>
      <p:sp>
        <p:nvSpPr>
          <p:cNvPr id="6" name="Subtitle 8"/>
          <p:cNvSpPr>
            <a:spLocks noGrp="1"/>
          </p:cNvSpPr>
          <p:nvPr>
            <p:ph type="subTitle" idx="4294967295" hasCustomPrompt="1"/>
          </p:nvPr>
        </p:nvSpPr>
        <p:spPr>
          <a:xfrm>
            <a:off x="381098" y="3182351"/>
            <a:ext cx="5023980" cy="17134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E52E87"/>
              </a:buClr>
              <a:buFont typeface="Wingdings" panose="05000000000000000000" pitchFamily="2" charset="2"/>
              <a:buNone/>
              <a:defRPr sz="1800" baseline="0">
                <a:solidFill>
                  <a:schemeClr val="tx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t>Aufzählungspunkte oder Absatztexte finden Sie hier und hier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t>Aufzählungspunkte oder Absatztexte finden Sie hier und hier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t>Aufzählungspunkte oder Absatztexte finden Sie hier und hier</a:t>
            </a:r>
            <a:endParaRPr sz="2000" b="0"/>
          </a:p>
        </p:txBody>
      </p:sp>
    </p:spTree>
    <p:extLst>
      <p:ext uri="{BB962C8B-B14F-4D97-AF65-F5344CB8AC3E}">
        <p14:creationId xmlns:p14="http://schemas.microsoft.com/office/powerpoint/2010/main" val="3470154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" y="0"/>
            <a:ext cx="12188522" cy="68599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51" y="618469"/>
            <a:ext cx="10058400" cy="5281392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683564" y="2208235"/>
            <a:ext cx="7042826" cy="1697844"/>
          </a:xfrm>
        </p:spPr>
        <p:txBody>
          <a:bodyPr anchor="t"/>
          <a:lstStyle>
            <a:lvl1pPr>
              <a:defRPr b="0" baseline="0">
                <a:solidFill>
                  <a:srgbClr val="6C3088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Feature text or quote text to go here…</a:t>
            </a:r>
            <a:endParaRPr lang="en-GB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2683564" y="4231304"/>
            <a:ext cx="5415031" cy="63859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000" b="0" spc="100" baseline="0">
                <a:solidFill>
                  <a:srgbClr val="C65094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Subheading text to go here</a:t>
            </a:r>
            <a:endParaRPr lang="en-GB"/>
          </a:p>
        </p:txBody>
      </p:sp>
      <p:sp>
        <p:nvSpPr>
          <p:cNvPr id="7" name="TextBox 6"/>
          <p:cNvSpPr txBox="1"/>
          <p:nvPr userDrawn="1"/>
        </p:nvSpPr>
        <p:spPr>
          <a:xfrm>
            <a:off x="1888843" y="1471501"/>
            <a:ext cx="76237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600" spc="-300">
                <a:solidFill>
                  <a:srgbClr val="6C3088"/>
                </a:solidFill>
                <a:latin typeface="EC Square Sans Pro" panose="020B0506040000020004" pitchFamily="34" charset="0"/>
              </a:rPr>
              <a:t>“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9636938" y="3466027"/>
            <a:ext cx="80561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600" spc="-300">
                <a:solidFill>
                  <a:srgbClr val="6C3088"/>
                </a:solidFill>
                <a:latin typeface="EC Square Sans Pro" panose="020B0506040000020004" pitchFamily="34" charset="0"/>
              </a:rPr>
              <a:t>”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6" y="-217719"/>
            <a:ext cx="3210722" cy="180603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01" y="6124254"/>
            <a:ext cx="2066820" cy="29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949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7999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5"/>
          </p:nvPr>
        </p:nvSpPr>
        <p:spPr>
          <a:xfrm>
            <a:off x="457301" y="3276600"/>
            <a:ext cx="4371975" cy="253365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789432" y="3800475"/>
            <a:ext cx="3707711" cy="164782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000" b="0" spc="100" baseline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Subheading text to go here</a:t>
            </a:r>
            <a:endParaRPr lang="en-GB"/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16"/>
          </p:nvPr>
        </p:nvSpPr>
        <p:spPr>
          <a:xfrm>
            <a:off x="47799" y="-217719"/>
            <a:ext cx="3211200" cy="180720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7"/>
          </p:nvPr>
        </p:nvSpPr>
        <p:spPr>
          <a:xfrm>
            <a:off x="457301" y="6123128"/>
            <a:ext cx="2066400" cy="29880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5247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8350945" y="2169870"/>
            <a:ext cx="3273425" cy="30382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  <a:endParaRPr lang="en-GB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8350879" y="5208107"/>
            <a:ext cx="3273492" cy="44143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spc="100" baseline="0">
                <a:solidFill>
                  <a:srgbClr val="6C3088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GB"/>
              <a:t>Subheading to go here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4425403" y="2169870"/>
            <a:ext cx="3273425" cy="30382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  <a:endParaRPr lang="en-GB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4425337" y="5208107"/>
            <a:ext cx="3273492" cy="44143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spc="100" baseline="0">
                <a:solidFill>
                  <a:srgbClr val="6C3088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GB"/>
              <a:t>Subheading to go here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9" hasCustomPrompt="1"/>
          </p:nvPr>
        </p:nvSpPr>
        <p:spPr>
          <a:xfrm>
            <a:off x="499793" y="2169869"/>
            <a:ext cx="3273425" cy="30382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  <a:endParaRPr lang="en-GB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499727" y="5208106"/>
            <a:ext cx="3273492" cy="44143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spc="100" baseline="0">
                <a:solidFill>
                  <a:srgbClr val="6C3088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GB"/>
              <a:t>Subheading to go here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01841" y="1066754"/>
            <a:ext cx="10515600" cy="110311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6" y="-217719"/>
            <a:ext cx="3210721" cy="18060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98" y="6124254"/>
            <a:ext cx="2066827" cy="29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45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 without heading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8350945" y="1852264"/>
            <a:ext cx="3273425" cy="30382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  <a:endParaRPr lang="en-GB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8350879" y="4890501"/>
            <a:ext cx="3273492" cy="44143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baseline="0">
                <a:solidFill>
                  <a:srgbClr val="C6509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en-GB"/>
              <a:t>Subheading to go here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4425403" y="1852264"/>
            <a:ext cx="3273425" cy="30382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  <a:endParaRPr lang="en-GB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4425337" y="4890501"/>
            <a:ext cx="3273492" cy="44143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baseline="0">
                <a:solidFill>
                  <a:srgbClr val="C6509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en-GB"/>
              <a:t>Subheading to go here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9" hasCustomPrompt="1"/>
          </p:nvPr>
        </p:nvSpPr>
        <p:spPr>
          <a:xfrm>
            <a:off x="499793" y="1852263"/>
            <a:ext cx="3273425" cy="30382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  <a:endParaRPr lang="en-GB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499727" y="4890500"/>
            <a:ext cx="3273492" cy="44143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baseline="0">
                <a:solidFill>
                  <a:srgbClr val="C6509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en-GB"/>
              <a:t>Subheading to go here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98" y="6124254"/>
            <a:ext cx="2066827" cy="29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059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47115" y="0"/>
            <a:ext cx="1223911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 userDrawn="1"/>
        </p:nvSpPr>
        <p:spPr>
          <a:xfrm>
            <a:off x="-41811" y="4154905"/>
            <a:ext cx="4104000" cy="2703095"/>
          </a:xfrm>
          <a:prstGeom prst="rect">
            <a:avLst/>
          </a:prstGeom>
          <a:solidFill>
            <a:srgbClr val="3B9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264C59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8087260" y="4154905"/>
            <a:ext cx="4104740" cy="2703095"/>
          </a:xfrm>
          <a:prstGeom prst="rect">
            <a:avLst/>
          </a:prstGeom>
          <a:solidFill>
            <a:srgbClr val="004B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>
            <a:off x="4062189" y="1451810"/>
            <a:ext cx="4025811" cy="2703095"/>
          </a:xfrm>
          <a:prstGeom prst="rect">
            <a:avLst/>
          </a:prstGeom>
          <a:solidFill>
            <a:srgbClr val="6C30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6C3088"/>
              </a:solidFill>
            </a:endParaRP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388729" y="1955804"/>
            <a:ext cx="3332897" cy="63859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4000" b="1" spc="100" baseline="0">
                <a:solidFill>
                  <a:schemeClr val="bg1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Stat here</a:t>
            </a:r>
            <a:endParaRPr lang="en-GB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-41275" y="1452563"/>
            <a:ext cx="4103464" cy="27019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062189" y="4155658"/>
            <a:ext cx="4025071" cy="27019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8087260" y="1451811"/>
            <a:ext cx="4116528" cy="270267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1" name="Subtitle 8"/>
          <p:cNvSpPr>
            <a:spLocks noGrp="1"/>
          </p:cNvSpPr>
          <p:nvPr>
            <p:ph type="subTitle" idx="4294967295" hasCustomPrompt="1"/>
          </p:nvPr>
        </p:nvSpPr>
        <p:spPr>
          <a:xfrm>
            <a:off x="4408778" y="2648424"/>
            <a:ext cx="3355602" cy="64215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chemeClr val="bg1"/>
              </a:buClr>
              <a:buFont typeface="Wingdings" panose="05000000000000000000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GB" sz="1600"/>
              <a:t>Small explanation text to go here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45613" y="4617964"/>
            <a:ext cx="3332897" cy="63859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4000" b="1" spc="100" baseline="0">
                <a:solidFill>
                  <a:schemeClr val="bg1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Stat here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8461722" y="4702050"/>
            <a:ext cx="3332897" cy="63859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4000" b="1" spc="100" baseline="0">
                <a:solidFill>
                  <a:schemeClr val="bg1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Stat here</a:t>
            </a:r>
            <a:endParaRPr lang="en-GB"/>
          </a:p>
        </p:txBody>
      </p:sp>
      <p:sp>
        <p:nvSpPr>
          <p:cNvPr id="14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8473918" y="5341310"/>
            <a:ext cx="3332163" cy="647939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Font typeface="Wingdings" panose="05000000000000000000" pitchFamily="2" charset="2"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Small explanation text to go here</a:t>
            </a:r>
          </a:p>
        </p:txBody>
      </p:sp>
      <p:sp>
        <p:nvSpPr>
          <p:cNvPr id="15" name="Text Placeholder 20"/>
          <p:cNvSpPr>
            <a:spLocks noGrp="1"/>
          </p:cNvSpPr>
          <p:nvPr>
            <p:ph type="body" sz="quarter" idx="16" hasCustomPrompt="1"/>
          </p:nvPr>
        </p:nvSpPr>
        <p:spPr>
          <a:xfrm>
            <a:off x="346075" y="5257224"/>
            <a:ext cx="3332163" cy="572783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Font typeface="Wingdings" panose="05000000000000000000" pitchFamily="2" charset="2"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Small explanation text to go here</a:t>
            </a:r>
          </a:p>
        </p:txBody>
      </p:sp>
      <p:sp>
        <p:nvSpPr>
          <p:cNvPr id="1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01841" y="246376"/>
            <a:ext cx="10515600" cy="1205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rgbClr val="6C3088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75766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38248" y="1301677"/>
            <a:ext cx="10515600" cy="1205058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r>
              <a:t>Klicken Sie, um den Mastertitel zu bearbeiten.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6" y="-217719"/>
            <a:ext cx="3210721" cy="18060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98" y="6124254"/>
            <a:ext cx="2066827" cy="29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868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3" r:id="rId3"/>
    <p:sldLayoutId id="2147483671" r:id="rId4"/>
    <p:sldLayoutId id="2147483662" r:id="rId5"/>
    <p:sldLayoutId id="2147483670" r:id="rId6"/>
    <p:sldLayoutId id="2147483665" r:id="rId7"/>
    <p:sldLayoutId id="2147483668" r:id="rId8"/>
    <p:sldLayoutId id="2147483667" r:id="rId9"/>
    <p:sldLayoutId id="2147483669" r:id="rId10"/>
    <p:sldLayoutId id="214748366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baseline="0">
          <a:solidFill>
            <a:srgbClr val="6C3088"/>
          </a:solidFill>
          <a:latin typeface="Arial" panose="020B0604020202020204" pitchFamily="34" charset="0"/>
          <a:ea typeface="Noto Sans SemBd" panose="020B0702040504020204" pitchFamily="34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 baseline="0">
          <a:solidFill>
            <a:srgbClr val="6C3088"/>
          </a:solidFill>
          <a:latin typeface="Arial" panose="020B0604020202020204" pitchFamily="34" charset="0"/>
          <a:ea typeface="Open Sans Light" panose="020B0306030504020204" pitchFamily="34" charset="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38248" y="1301677"/>
            <a:ext cx="10515600" cy="1205058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r>
              <a:t>□раснете, са са ресастирате стика на ссасното сассакие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6" y="-217719"/>
            <a:ext cx="3210721" cy="18060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98" y="6124254"/>
            <a:ext cx="2066827" cy="29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195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baseline="0">
          <a:solidFill>
            <a:srgbClr val="6C3088"/>
          </a:solidFill>
          <a:latin typeface="Arial" panose="020B0604020202020204" pitchFamily="34" charset="0"/>
          <a:ea typeface="Noto Sans SemBd" panose="020B0702040504020204" pitchFamily="34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 baseline="0">
          <a:solidFill>
            <a:srgbClr val="6C3088"/>
          </a:solidFill>
          <a:latin typeface="Arial" panose="020B0604020202020204" pitchFamily="34" charset="0"/>
          <a:ea typeface="Open Sans Light" panose="020B0306030504020204" pitchFamily="34" charset="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hyperlink" Target="https://webgate.ec.europa.eu/cas/mobile" TargetMode="External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png"/><Relationship Id="rId4" Type="http://schemas.openxmlformats.org/officeDocument/2006/relationships/image" Target="../media/image2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png"/><Relationship Id="rId4" Type="http://schemas.openxmlformats.org/officeDocument/2006/relationships/image" Target="../media/image3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0.png"/><Relationship Id="rId4" Type="http://schemas.openxmlformats.org/officeDocument/2006/relationships/image" Target="../media/image3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image" Target="../media/image4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ebgate.ec.europa.eu/cas/manuals/EU_Login_Tutorial.pdf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hyperlink" Target="mailto:EU-LOGIN-EXTERNAL-SUPPORT@ec.europa.eu" TargetMode="External"/><Relationship Id="rId4" Type="http://schemas.openxmlformats.org/officeDocument/2006/relationships/hyperlink" Target="https://ec.europa.eu/sfc/sites/default/files/Adding_2_Factor_Authentication_to_your_EU_Login_Account_0.mp4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uropa.eu/europass/e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hyperlink" Target="https://ecas.ec.europa.eu/cas/about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ebgate.ec.europa.eu/cas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EU-LOGIN-EXTERNAL-SUPPORT@ec.europa.eu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178260" y="2655449"/>
            <a:ext cx="6629013" cy="24932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dirty="0" err="1"/>
              <a:t>Europass</a:t>
            </a:r>
            <a:r>
              <a:rPr dirty="0"/>
              <a:t> Login und</a:t>
            </a:r>
            <a:r>
              <a:rPr lang="de-DE" dirty="0"/>
              <a:t> </a:t>
            </a:r>
            <a:r>
              <a:rPr dirty="0" err="1"/>
              <a:t>Zwei-Faktor</a:t>
            </a:r>
            <a:r>
              <a:rPr lang="de-DE" dirty="0"/>
              <a:t>-</a:t>
            </a:r>
            <a:r>
              <a:rPr dirty="0" err="1"/>
              <a:t>Authentifizierung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50054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381098" y="3182351"/>
            <a:ext cx="6277767" cy="2910441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/>
          <a:p>
            <a:pPr>
              <a:defRPr sz="2000"/>
            </a:pPr>
            <a:r>
              <a:rPr lang="en-US" dirty="0">
                <a:latin typeface="Arial"/>
                <a:ea typeface="Open Sans Light"/>
                <a:cs typeface="Arial"/>
              </a:rPr>
              <a:t> </a:t>
            </a:r>
            <a:r>
              <a:rPr dirty="0">
                <a:latin typeface="Arial"/>
                <a:ea typeface="Open Sans Light"/>
                <a:cs typeface="Arial"/>
              </a:rPr>
              <a:t>Nach der Installation der EU Login Mobile App </a:t>
            </a:r>
            <a:r>
              <a:rPr dirty="0" err="1">
                <a:latin typeface="Arial"/>
                <a:ea typeface="Open Sans Light"/>
                <a:cs typeface="Arial"/>
              </a:rPr>
              <a:t>öffnen</a:t>
            </a:r>
            <a:r>
              <a:rPr dirty="0">
                <a:latin typeface="Arial"/>
                <a:ea typeface="Open Sans Light"/>
                <a:cs typeface="Arial"/>
              </a:rPr>
              <a:t> Sie </a:t>
            </a:r>
            <a:r>
              <a:rPr dirty="0" err="1">
                <a:latin typeface="Arial"/>
                <a:ea typeface="Open Sans Light"/>
                <a:cs typeface="Arial"/>
              </a:rPr>
              <a:t>sie</a:t>
            </a:r>
            <a:r>
              <a:rPr dirty="0">
                <a:latin typeface="Arial"/>
                <a:ea typeface="Open Sans Light"/>
                <a:cs typeface="Arial"/>
              </a:rPr>
              <a:t> und </a:t>
            </a:r>
            <a:r>
              <a:rPr b="1" dirty="0" err="1">
                <a:latin typeface="Arial"/>
                <a:ea typeface="Open Sans Light"/>
                <a:cs typeface="Arial"/>
              </a:rPr>
              <a:t>tippen</a:t>
            </a:r>
            <a:r>
              <a:rPr b="1" dirty="0">
                <a:latin typeface="Arial"/>
                <a:ea typeface="Open Sans Light"/>
                <a:cs typeface="Arial"/>
              </a:rPr>
              <a:t> Sie auf die Option „</a:t>
            </a:r>
            <a:r>
              <a:rPr b="1" dirty="0" err="1">
                <a:latin typeface="Arial"/>
                <a:ea typeface="Open Sans Light"/>
                <a:cs typeface="Arial"/>
              </a:rPr>
              <a:t>Initialise</a:t>
            </a:r>
            <a:r>
              <a:rPr b="1" dirty="0">
                <a:latin typeface="Arial"/>
                <a:ea typeface="Open Sans Light"/>
                <a:cs typeface="Arial"/>
              </a:rPr>
              <a:t>“</a:t>
            </a:r>
            <a:r>
              <a:rPr dirty="0">
                <a:latin typeface="Arial"/>
                <a:ea typeface="Open Sans Light"/>
                <a:cs typeface="Arial"/>
              </a:rPr>
              <a:t>.</a:t>
            </a:r>
            <a:r>
              <a:rPr lang="en-US" dirty="0">
                <a:latin typeface="Arial"/>
                <a:ea typeface="Open Sans Light"/>
                <a:cs typeface="Arial"/>
              </a:rPr>
              <a:t> </a:t>
            </a:r>
            <a:endParaRPr sz="2000" dirty="0"/>
          </a:p>
          <a:p>
            <a:pPr>
              <a:defRPr sz="2000"/>
            </a:pPr>
            <a:r>
              <a:rPr dirty="0" err="1">
                <a:latin typeface="Arial"/>
                <a:ea typeface="Open Sans Light"/>
                <a:cs typeface="Arial"/>
              </a:rPr>
              <a:t>Befolgen</a:t>
            </a:r>
            <a:r>
              <a:rPr dirty="0">
                <a:latin typeface="Arial"/>
                <a:ea typeface="Open Sans Light"/>
                <a:cs typeface="Arial"/>
              </a:rPr>
              <a:t> Sie die </a:t>
            </a:r>
            <a:r>
              <a:rPr dirty="0" err="1">
                <a:latin typeface="Arial"/>
                <a:ea typeface="Open Sans Light"/>
                <a:cs typeface="Arial"/>
              </a:rPr>
              <a:t>Anweisungen</a:t>
            </a:r>
            <a:r>
              <a:rPr dirty="0">
                <a:latin typeface="Arial"/>
                <a:ea typeface="Open Sans Light"/>
                <a:cs typeface="Arial"/>
              </a:rPr>
              <a:t> auf dem </a:t>
            </a:r>
            <a:r>
              <a:rPr dirty="0" err="1">
                <a:latin typeface="Arial"/>
                <a:ea typeface="Open Sans Light"/>
                <a:cs typeface="Arial"/>
              </a:rPr>
              <a:t>Bildschirm</a:t>
            </a:r>
            <a:r>
              <a:rPr b="1" dirty="0">
                <a:latin typeface="Arial"/>
                <a:ea typeface="Open Sans Light"/>
                <a:cs typeface="Arial"/>
              </a:rPr>
              <a:t>*</a:t>
            </a:r>
            <a:r>
              <a:rPr dirty="0">
                <a:latin typeface="Arial"/>
                <a:ea typeface="Open Sans Light"/>
                <a:cs typeface="Arial"/>
              </a:rPr>
              <a:t>. </a:t>
            </a:r>
            <a:r>
              <a:rPr b="1" dirty="0">
                <a:latin typeface="Arial"/>
                <a:ea typeface="Open Sans Light"/>
                <a:cs typeface="Arial"/>
              </a:rPr>
              <a:t>Gehen Sie </a:t>
            </a:r>
            <a:r>
              <a:rPr b="1" dirty="0" err="1">
                <a:latin typeface="Arial"/>
                <a:ea typeface="Open Sans Light"/>
                <a:cs typeface="Arial"/>
              </a:rPr>
              <a:t>im</a:t>
            </a:r>
            <a:r>
              <a:rPr b="1" dirty="0">
                <a:latin typeface="Arial"/>
                <a:ea typeface="Open Sans Light"/>
                <a:cs typeface="Arial"/>
              </a:rPr>
              <a:t> Browser </a:t>
            </a:r>
            <a:r>
              <a:rPr b="1" dirty="0" err="1">
                <a:latin typeface="Arial"/>
                <a:ea typeface="Open Sans Light"/>
                <a:cs typeface="Arial"/>
              </a:rPr>
              <a:t>Ihres</a:t>
            </a:r>
            <a:r>
              <a:rPr b="1" dirty="0">
                <a:latin typeface="Arial"/>
                <a:ea typeface="Open Sans Light"/>
                <a:cs typeface="Arial"/>
              </a:rPr>
              <a:t> PC </a:t>
            </a:r>
            <a:r>
              <a:rPr b="1" dirty="0" err="1">
                <a:latin typeface="Arial"/>
                <a:ea typeface="Open Sans Light"/>
                <a:cs typeface="Arial"/>
              </a:rPr>
              <a:t>zu</a:t>
            </a:r>
            <a:r>
              <a:rPr b="1" dirty="0">
                <a:latin typeface="Arial"/>
                <a:ea typeface="Open Sans Light"/>
                <a:cs typeface="Arial"/>
              </a:rPr>
              <a:t> </a:t>
            </a:r>
            <a:r>
              <a:rPr b="1" dirty="0" err="1">
                <a:latin typeface="Arial"/>
                <a:ea typeface="Open Sans Light"/>
                <a:cs typeface="Arial"/>
              </a:rPr>
              <a:t>folgender</a:t>
            </a:r>
            <a:r>
              <a:rPr b="1" dirty="0">
                <a:latin typeface="Arial"/>
                <a:ea typeface="Open Sans Light"/>
                <a:cs typeface="Arial"/>
              </a:rPr>
              <a:t> URL</a:t>
            </a:r>
            <a:r>
              <a:rPr dirty="0">
                <a:latin typeface="Arial"/>
                <a:ea typeface="Open Sans Light"/>
                <a:cs typeface="Arial"/>
              </a:rPr>
              <a:t>: </a:t>
            </a:r>
            <a:r>
              <a:rPr dirty="0">
                <a:latin typeface="Arial"/>
                <a:ea typeface="Open Sans Light"/>
                <a:cs typeface="Arial"/>
                <a:hlinkClick r:id="rId3"/>
              </a:rPr>
              <a:t>https://webgate.ec.europa.eu/cas/mobile</a:t>
            </a:r>
            <a:r>
              <a:rPr dirty="0">
                <a:latin typeface="Arial"/>
                <a:ea typeface="Open Sans Light"/>
                <a:cs typeface="Arial"/>
              </a:rPr>
              <a:t>.</a:t>
            </a:r>
            <a:r>
              <a:rPr lang="en-US" dirty="0">
                <a:latin typeface="Arial"/>
                <a:ea typeface="Open Sans Light"/>
                <a:cs typeface="Arial"/>
              </a:rPr>
              <a:t> </a:t>
            </a:r>
          </a:p>
          <a:p>
            <a:pPr>
              <a:defRPr sz="2000"/>
            </a:pPr>
            <a:r>
              <a:rPr dirty="0" err="1">
                <a:latin typeface="Arial"/>
                <a:ea typeface="Open Sans Light"/>
                <a:cs typeface="Arial"/>
              </a:rPr>
              <a:t>Erforderlichenfalls</a:t>
            </a:r>
            <a:r>
              <a:rPr dirty="0">
                <a:latin typeface="Arial"/>
                <a:ea typeface="Open Sans Light"/>
                <a:cs typeface="Arial"/>
              </a:rPr>
              <a:t> </a:t>
            </a:r>
            <a:r>
              <a:rPr lang="de-DE" dirty="0">
                <a:latin typeface="Arial"/>
                <a:ea typeface="Open Sans Light"/>
                <a:cs typeface="Arial"/>
              </a:rPr>
              <a:t>müssen Sie sich </a:t>
            </a:r>
            <a:r>
              <a:rPr dirty="0" err="1">
                <a:latin typeface="Arial"/>
                <a:ea typeface="Open Sans Light"/>
                <a:cs typeface="Arial"/>
              </a:rPr>
              <a:t>mit</a:t>
            </a:r>
            <a:r>
              <a:rPr dirty="0">
                <a:latin typeface="Arial"/>
                <a:ea typeface="Open Sans Light"/>
                <a:cs typeface="Arial"/>
              </a:rPr>
              <a:t> </a:t>
            </a:r>
            <a:r>
              <a:rPr dirty="0" err="1">
                <a:latin typeface="Arial"/>
                <a:ea typeface="Open Sans Light"/>
                <a:cs typeface="Arial"/>
              </a:rPr>
              <a:t>Ihrem</a:t>
            </a:r>
            <a:r>
              <a:rPr dirty="0">
                <a:latin typeface="Arial"/>
                <a:ea typeface="Open Sans Light"/>
                <a:cs typeface="Arial"/>
              </a:rPr>
              <a:t> </a:t>
            </a:r>
            <a:r>
              <a:rPr dirty="0" err="1">
                <a:latin typeface="Arial"/>
                <a:ea typeface="Open Sans Light"/>
                <a:cs typeface="Arial"/>
              </a:rPr>
              <a:t>Benutzernamen</a:t>
            </a:r>
            <a:r>
              <a:rPr dirty="0">
                <a:latin typeface="Arial"/>
                <a:ea typeface="Open Sans Light"/>
                <a:cs typeface="Arial"/>
              </a:rPr>
              <a:t> und </a:t>
            </a:r>
            <a:r>
              <a:rPr dirty="0" err="1">
                <a:latin typeface="Arial"/>
                <a:ea typeface="Open Sans Light"/>
                <a:cs typeface="Arial"/>
              </a:rPr>
              <a:t>Passwort</a:t>
            </a:r>
            <a:r>
              <a:rPr dirty="0">
                <a:latin typeface="Arial"/>
                <a:ea typeface="Open Sans Light"/>
                <a:cs typeface="Arial"/>
              </a:rPr>
              <a:t> </a:t>
            </a:r>
            <a:r>
              <a:rPr dirty="0" err="1">
                <a:latin typeface="Arial"/>
                <a:ea typeface="Open Sans Light"/>
                <a:cs typeface="Arial"/>
              </a:rPr>
              <a:t>erneut</a:t>
            </a:r>
            <a:r>
              <a:rPr dirty="0">
                <a:latin typeface="Arial"/>
                <a:ea typeface="Open Sans Light"/>
                <a:cs typeface="Arial"/>
              </a:rPr>
              <a:t> </a:t>
            </a:r>
            <a:r>
              <a:rPr dirty="0" err="1">
                <a:latin typeface="Arial"/>
                <a:ea typeface="Open Sans Light"/>
                <a:cs typeface="Arial"/>
              </a:rPr>
              <a:t>authentifizieren</a:t>
            </a:r>
            <a:endParaRPr sz="2000" dirty="0">
              <a:latin typeface="Arial"/>
              <a:ea typeface="Open Sans Light"/>
              <a:cs typeface="Arial"/>
            </a:endParaRPr>
          </a:p>
          <a:p>
            <a:endParaRPr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2367" y="2193287"/>
            <a:ext cx="2542640" cy="41614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33438" y="2377440"/>
            <a:ext cx="2355994" cy="39704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508022" y="2238670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b="1"/>
            </a:pPr>
            <a:r>
              <a:t>1</a:t>
            </a:r>
            <a:endParaRPr b="1"/>
          </a:p>
        </p:txBody>
      </p:sp>
      <p:sp>
        <p:nvSpPr>
          <p:cNvPr id="10" name="TextBox 9"/>
          <p:cNvSpPr txBox="1"/>
          <p:nvPr/>
        </p:nvSpPr>
        <p:spPr>
          <a:xfrm>
            <a:off x="9283834" y="2193287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b="1"/>
            </a:pPr>
            <a:r>
              <a:t>2</a:t>
            </a:r>
            <a:endParaRPr b="1"/>
          </a:p>
        </p:txBody>
      </p:sp>
      <p:sp>
        <p:nvSpPr>
          <p:cNvPr id="12" name="TextBox 11"/>
          <p:cNvSpPr txBox="1"/>
          <p:nvPr/>
        </p:nvSpPr>
        <p:spPr>
          <a:xfrm>
            <a:off x="289658" y="6373002"/>
            <a:ext cx="1147164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400" b="1"/>
            </a:pPr>
            <a:r>
              <a:rPr dirty="0"/>
              <a:t>*</a:t>
            </a:r>
            <a:r>
              <a:rPr dirty="0" err="1"/>
              <a:t>Wenn</a:t>
            </a:r>
            <a:r>
              <a:rPr dirty="0"/>
              <a:t> Sie die EU Login-App </a:t>
            </a:r>
            <a:r>
              <a:rPr dirty="0" err="1"/>
              <a:t>bereits</a:t>
            </a:r>
            <a:r>
              <a:rPr dirty="0"/>
              <a:t> auf </a:t>
            </a:r>
            <a:r>
              <a:rPr dirty="0" err="1"/>
              <a:t>einem</a:t>
            </a:r>
            <a:r>
              <a:rPr dirty="0"/>
              <a:t> </a:t>
            </a:r>
            <a:r>
              <a:rPr dirty="0" err="1"/>
              <a:t>anderen</a:t>
            </a:r>
            <a:r>
              <a:rPr dirty="0"/>
              <a:t> </a:t>
            </a:r>
            <a:r>
              <a:rPr dirty="0" err="1"/>
              <a:t>Gerät</a:t>
            </a:r>
            <a:r>
              <a:rPr dirty="0"/>
              <a:t> </a:t>
            </a:r>
            <a:r>
              <a:rPr lang="de-DE" dirty="0"/>
              <a:t>installiert</a:t>
            </a:r>
            <a:r>
              <a:rPr dirty="0"/>
              <a:t> </a:t>
            </a:r>
            <a:r>
              <a:rPr dirty="0" err="1"/>
              <a:t>haben</a:t>
            </a:r>
            <a:r>
              <a:rPr dirty="0"/>
              <a:t>, </a:t>
            </a:r>
            <a:r>
              <a:rPr dirty="0" err="1"/>
              <a:t>müssen</a:t>
            </a:r>
            <a:r>
              <a:rPr dirty="0"/>
              <a:t> Sie das </a:t>
            </a:r>
            <a:r>
              <a:rPr dirty="0" err="1"/>
              <a:t>bereits</a:t>
            </a:r>
            <a:r>
              <a:rPr dirty="0"/>
              <a:t> </a:t>
            </a:r>
            <a:r>
              <a:rPr dirty="0" err="1"/>
              <a:t>registrierte</a:t>
            </a:r>
            <a:r>
              <a:rPr dirty="0"/>
              <a:t> </a:t>
            </a:r>
            <a:r>
              <a:rPr dirty="0" err="1"/>
              <a:t>Gerät</a:t>
            </a:r>
            <a:r>
              <a:rPr dirty="0"/>
              <a:t> </a:t>
            </a:r>
            <a:r>
              <a:rPr dirty="0" err="1"/>
              <a:t>authentifizieren</a:t>
            </a:r>
            <a:r>
              <a:rPr dirty="0"/>
              <a:t>. Bitte </a:t>
            </a:r>
            <a:r>
              <a:rPr dirty="0" err="1"/>
              <a:t>beachten</a:t>
            </a:r>
            <a:r>
              <a:rPr dirty="0"/>
              <a:t> Sie, </a:t>
            </a:r>
            <a:r>
              <a:rPr dirty="0" err="1"/>
              <a:t>dass</a:t>
            </a:r>
            <a:r>
              <a:rPr dirty="0"/>
              <a:t> </a:t>
            </a:r>
            <a:r>
              <a:rPr dirty="0" err="1"/>
              <a:t>eine</a:t>
            </a:r>
            <a:r>
              <a:rPr dirty="0"/>
              <a:t> EU Login-App </a:t>
            </a:r>
            <a:r>
              <a:rPr dirty="0" err="1"/>
              <a:t>nur</a:t>
            </a:r>
            <a:r>
              <a:rPr dirty="0"/>
              <a:t> </a:t>
            </a:r>
            <a:r>
              <a:rPr dirty="0" err="1"/>
              <a:t>ein</a:t>
            </a:r>
            <a:r>
              <a:rPr dirty="0"/>
              <a:t> </a:t>
            </a:r>
            <a:r>
              <a:rPr dirty="0" err="1"/>
              <a:t>einziges</a:t>
            </a:r>
            <a:r>
              <a:rPr dirty="0"/>
              <a:t> </a:t>
            </a:r>
            <a:r>
              <a:rPr dirty="0" err="1"/>
              <a:t>Konto</a:t>
            </a:r>
            <a:r>
              <a:rPr dirty="0"/>
              <a:t> </a:t>
            </a:r>
            <a:r>
              <a:rPr lang="de-DE" dirty="0"/>
              <a:t>beinhalten </a:t>
            </a:r>
            <a:r>
              <a:rPr dirty="0"/>
              <a:t>und </a:t>
            </a:r>
            <a:r>
              <a:rPr dirty="0" err="1"/>
              <a:t>ein</a:t>
            </a:r>
            <a:r>
              <a:rPr dirty="0"/>
              <a:t> </a:t>
            </a:r>
            <a:r>
              <a:rPr dirty="0" err="1"/>
              <a:t>Konto</a:t>
            </a:r>
            <a:r>
              <a:rPr dirty="0"/>
              <a:t> </a:t>
            </a:r>
            <a:r>
              <a:rPr dirty="0" err="1"/>
              <a:t>nur</a:t>
            </a:r>
            <a:r>
              <a:rPr dirty="0"/>
              <a:t> </a:t>
            </a:r>
            <a:r>
              <a:rPr dirty="0" err="1"/>
              <a:t>mit</a:t>
            </a:r>
            <a:r>
              <a:rPr dirty="0"/>
              <a:t> </a:t>
            </a:r>
            <a:r>
              <a:rPr dirty="0" err="1"/>
              <a:t>einer</a:t>
            </a:r>
            <a:r>
              <a:rPr dirty="0"/>
              <a:t> </a:t>
            </a:r>
            <a:r>
              <a:rPr dirty="0" err="1"/>
              <a:t>einzigen</a:t>
            </a:r>
            <a:r>
              <a:rPr dirty="0"/>
              <a:t> </a:t>
            </a:r>
            <a:r>
              <a:rPr dirty="0" err="1"/>
              <a:t>mobilen</a:t>
            </a:r>
            <a:r>
              <a:rPr dirty="0"/>
              <a:t> App </a:t>
            </a:r>
            <a:r>
              <a:rPr dirty="0" err="1"/>
              <a:t>registriert</a:t>
            </a:r>
            <a:r>
              <a:rPr dirty="0"/>
              <a:t> </a:t>
            </a:r>
            <a:r>
              <a:rPr dirty="0" err="1"/>
              <a:t>werden</a:t>
            </a:r>
            <a:r>
              <a:rPr dirty="0"/>
              <a:t> </a:t>
            </a:r>
            <a:r>
              <a:rPr dirty="0" err="1"/>
              <a:t>kann</a:t>
            </a:r>
            <a:r>
              <a:rPr dirty="0"/>
              <a:t>.</a:t>
            </a:r>
            <a:endParaRPr sz="1400" b="1" dirty="0"/>
          </a:p>
          <a:p>
            <a:endParaRPr sz="1400" dirty="0"/>
          </a:p>
        </p:txBody>
      </p:sp>
      <p:sp>
        <p:nvSpPr>
          <p:cNvPr id="13" name="Title 5">
            <a:extLst>
              <a:ext uri="{FF2B5EF4-FFF2-40B4-BE49-F238E27FC236}">
                <a16:creationId xmlns:a16="http://schemas.microsoft.com/office/drawing/2014/main" id="{8288DDEE-7080-41AD-A985-01D5F859E105}"/>
              </a:ext>
            </a:extLst>
          </p:cNvPr>
          <p:cNvSpPr txBox="1">
            <a:spLocks/>
          </p:cNvSpPr>
          <p:nvPr/>
        </p:nvSpPr>
        <p:spPr>
          <a:xfrm>
            <a:off x="492668" y="1540296"/>
            <a:ext cx="10515600" cy="1205058"/>
          </a:xfrm>
          <a:prstGeom prst="rect">
            <a:avLst/>
          </a:prstGeom>
        </p:spPr>
        <p:txBody>
          <a:bodyPr vert="horz" lIns="91440" tIns="45720" rIns="91440" bIns="4572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baseline="0">
                <a:solidFill>
                  <a:srgbClr val="6C3088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>
              <a:defRPr sz="2800">
                <a:solidFill>
                  <a:srgbClr val="C65094"/>
                </a:solidFill>
              </a:defRPr>
            </a:pPr>
            <a:r>
              <a:t>Auf beiden Geräten</a:t>
            </a:r>
            <a:endParaRPr sz="2800">
              <a:solidFill>
                <a:srgbClr val="C65094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95652" y="1121676"/>
            <a:ext cx="11596348" cy="544031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3600"/>
            </a:pPr>
            <a:r>
              <a:t>Hinzufügung einer Zwei-Faktor-Authentifizierung</a:t>
            </a:r>
            <a:endParaRPr sz="360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371" y="1808164"/>
            <a:ext cx="740651" cy="740651"/>
          </a:xfrm>
          <a:prstGeom prst="rect">
            <a:avLst/>
          </a:prstGeom>
        </p:spPr>
      </p:pic>
      <p:cxnSp>
        <p:nvCxnSpPr>
          <p:cNvPr id="17" name="Elbow Connector 16"/>
          <p:cNvCxnSpPr/>
          <p:nvPr/>
        </p:nvCxnSpPr>
        <p:spPr>
          <a:xfrm>
            <a:off x="5871411" y="3599848"/>
            <a:ext cx="1226075" cy="223215"/>
          </a:xfrm>
          <a:prstGeom prst="bentConnector3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91030" y="1954986"/>
            <a:ext cx="376341" cy="37634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681" y="1800266"/>
            <a:ext cx="821723" cy="821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243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381098" y="3182351"/>
            <a:ext cx="6327710" cy="2910441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>
              <a:defRPr sz="2000"/>
            </a:pPr>
            <a:r>
              <a:rPr dirty="0" err="1"/>
              <a:t>Klicken</a:t>
            </a:r>
            <a:r>
              <a:rPr dirty="0"/>
              <a:t> Sie auf „</a:t>
            </a:r>
            <a:r>
              <a:rPr b="1" dirty="0" err="1"/>
              <a:t>Mobilgerät</a:t>
            </a:r>
            <a:r>
              <a:rPr b="1" dirty="0"/>
              <a:t> </a:t>
            </a:r>
            <a:r>
              <a:rPr b="1" dirty="0" err="1"/>
              <a:t>hinzufügen</a:t>
            </a:r>
            <a:r>
              <a:rPr dirty="0"/>
              <a:t>“. </a:t>
            </a:r>
            <a:endParaRPr sz="2000" dirty="0"/>
          </a:p>
          <a:p>
            <a:pPr>
              <a:defRPr sz="2000"/>
            </a:pPr>
            <a:r>
              <a:rPr b="1" dirty="0" err="1"/>
              <a:t>Geben</a:t>
            </a:r>
            <a:r>
              <a:rPr b="1" dirty="0"/>
              <a:t> Sie </a:t>
            </a:r>
            <a:r>
              <a:rPr b="1" dirty="0" err="1"/>
              <a:t>im</a:t>
            </a:r>
            <a:r>
              <a:rPr b="1" dirty="0"/>
              <a:t> Feld „</a:t>
            </a:r>
            <a:r>
              <a:rPr b="1" dirty="0" err="1"/>
              <a:t>Ihr</a:t>
            </a:r>
            <a:r>
              <a:rPr b="1" dirty="0"/>
              <a:t> </a:t>
            </a:r>
            <a:r>
              <a:rPr b="1" dirty="0" err="1"/>
              <a:t>Gerätename</a:t>
            </a:r>
            <a:r>
              <a:rPr b="1" dirty="0"/>
              <a:t>“ </a:t>
            </a:r>
            <a:r>
              <a:rPr b="1" dirty="0" err="1"/>
              <a:t>einen</a:t>
            </a:r>
            <a:r>
              <a:rPr b="1" dirty="0"/>
              <a:t> </a:t>
            </a:r>
            <a:r>
              <a:rPr b="1" dirty="0" err="1"/>
              <a:t>Namen</a:t>
            </a:r>
            <a:r>
              <a:rPr b="1" dirty="0"/>
              <a:t> </a:t>
            </a:r>
            <a:r>
              <a:rPr dirty="0"/>
              <a:t>an, a</a:t>
            </a:r>
            <a:r>
              <a:rPr lang="de-DE" dirty="0"/>
              <a:t>n</a:t>
            </a:r>
            <a:r>
              <a:rPr dirty="0"/>
              <a:t> den Sie </a:t>
            </a:r>
            <a:r>
              <a:rPr dirty="0" err="1"/>
              <a:t>sich</a:t>
            </a:r>
            <a:r>
              <a:rPr dirty="0"/>
              <a:t> </a:t>
            </a:r>
            <a:r>
              <a:rPr dirty="0" err="1"/>
              <a:t>erinnern</a:t>
            </a:r>
            <a:r>
              <a:rPr dirty="0"/>
              <a:t> </a:t>
            </a:r>
            <a:r>
              <a:rPr dirty="0" err="1"/>
              <a:t>können</a:t>
            </a:r>
            <a:r>
              <a:rPr dirty="0"/>
              <a:t> (z. B. My Android phone).</a:t>
            </a:r>
            <a:endParaRPr sz="2000" dirty="0"/>
          </a:p>
          <a:p>
            <a:r>
              <a:rPr sz="2000" b="1" dirty="0" err="1"/>
              <a:t>Geben</a:t>
            </a:r>
            <a:r>
              <a:rPr sz="2000" b="1" dirty="0"/>
              <a:t> Sie </a:t>
            </a:r>
            <a:r>
              <a:rPr sz="2000" b="1" dirty="0" err="1"/>
              <a:t>einen</a:t>
            </a:r>
            <a:r>
              <a:rPr sz="2000" b="1" dirty="0"/>
              <a:t> </a:t>
            </a:r>
            <a:r>
              <a:rPr sz="2000" b="1" dirty="0" err="1"/>
              <a:t>vierstelligen</a:t>
            </a:r>
            <a:r>
              <a:rPr sz="2000" b="1" dirty="0"/>
              <a:t> PIN-Code </a:t>
            </a:r>
            <a:r>
              <a:rPr sz="2000" dirty="0"/>
              <a:t>in das Feld des PIN-Codes </a:t>
            </a:r>
            <a:r>
              <a:rPr sz="2000" dirty="0" err="1"/>
              <a:t>ein</a:t>
            </a:r>
            <a:r>
              <a:rPr sz="2000" dirty="0"/>
              <a:t> </a:t>
            </a:r>
            <a:r>
              <a:rPr dirty="0">
                <a:solidFill>
                  <a:schemeClr val="tx1"/>
                </a:solidFill>
              </a:rPr>
              <a:t>(</a:t>
            </a:r>
            <a:r>
              <a:rPr dirty="0" err="1">
                <a:solidFill>
                  <a:schemeClr val="tx1"/>
                </a:solidFill>
              </a:rPr>
              <a:t>Wählen</a:t>
            </a:r>
            <a:r>
              <a:rPr dirty="0">
                <a:solidFill>
                  <a:schemeClr val="tx1"/>
                </a:solidFill>
              </a:rPr>
              <a:t> Sie </a:t>
            </a:r>
            <a:r>
              <a:rPr dirty="0" err="1">
                <a:solidFill>
                  <a:schemeClr val="tx1"/>
                </a:solidFill>
              </a:rPr>
              <a:t>einen</a:t>
            </a:r>
            <a:r>
              <a:rPr dirty="0">
                <a:solidFill>
                  <a:schemeClr val="tx1"/>
                </a:solidFill>
              </a:rPr>
              <a:t> PIN-Code, an de</a:t>
            </a:r>
            <a:r>
              <a:rPr lang="de-DE" dirty="0">
                <a:solidFill>
                  <a:schemeClr val="tx1"/>
                </a:solidFill>
              </a:rPr>
              <a:t>n</a:t>
            </a:r>
            <a:r>
              <a:rPr dirty="0">
                <a:solidFill>
                  <a:schemeClr val="tx1"/>
                </a:solidFill>
              </a:rPr>
              <a:t> Sie </a:t>
            </a:r>
            <a:r>
              <a:rPr dirty="0" err="1">
                <a:solidFill>
                  <a:schemeClr val="tx1"/>
                </a:solidFill>
              </a:rPr>
              <a:t>sich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leicht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erinnern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können</a:t>
            </a:r>
            <a:r>
              <a:rPr dirty="0">
                <a:solidFill>
                  <a:schemeClr val="tx1"/>
                </a:solidFill>
              </a:rPr>
              <a:t>,</a:t>
            </a:r>
            <a:r>
              <a:rPr lang="de-DE" dirty="0">
                <a:solidFill>
                  <a:schemeClr val="tx1"/>
                </a:solidFill>
              </a:rPr>
              <a:t> der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aber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nicht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leicht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zu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lang="de-DE" dirty="0">
                <a:solidFill>
                  <a:schemeClr val="tx1"/>
                </a:solidFill>
              </a:rPr>
              <a:t>erraten ist</a:t>
            </a:r>
            <a:r>
              <a:rPr dirty="0">
                <a:solidFill>
                  <a:schemeClr val="tx1"/>
                </a:solidFill>
              </a:rPr>
              <a:t>)</a:t>
            </a:r>
            <a:endParaRPr sz="2000" dirty="0"/>
          </a:p>
          <a:p>
            <a:pPr>
              <a:defRPr sz="2000"/>
            </a:pPr>
            <a:r>
              <a:rPr dirty="0" err="1"/>
              <a:t>Geben</a:t>
            </a:r>
            <a:r>
              <a:rPr dirty="0"/>
              <a:t> Sie </a:t>
            </a:r>
            <a:r>
              <a:rPr dirty="0" err="1"/>
              <a:t>dieselben</a:t>
            </a:r>
            <a:r>
              <a:rPr dirty="0"/>
              <a:t> </a:t>
            </a:r>
            <a:r>
              <a:rPr dirty="0" err="1"/>
              <a:t>vier</a:t>
            </a:r>
            <a:r>
              <a:rPr lang="de-DE" dirty="0"/>
              <a:t> Zahlen</a:t>
            </a:r>
            <a:r>
              <a:rPr dirty="0"/>
              <a:t> in das Feld „</a:t>
            </a:r>
            <a:r>
              <a:rPr dirty="0" err="1"/>
              <a:t>Bestätigung</a:t>
            </a:r>
            <a:r>
              <a:rPr dirty="0"/>
              <a:t>“ </a:t>
            </a:r>
            <a:r>
              <a:rPr dirty="0" err="1"/>
              <a:t>ein</a:t>
            </a:r>
            <a:r>
              <a:rPr dirty="0"/>
              <a:t>.</a:t>
            </a:r>
            <a:endParaRPr sz="2000" dirty="0"/>
          </a:p>
          <a:p>
            <a:pPr>
              <a:defRPr sz="2000"/>
            </a:pPr>
            <a:r>
              <a:rPr dirty="0" err="1"/>
              <a:t>Klicken</a:t>
            </a:r>
            <a:r>
              <a:rPr dirty="0"/>
              <a:t> Sie auf „</a:t>
            </a:r>
            <a:r>
              <a:rPr b="1" dirty="0" err="1"/>
              <a:t>Abschicken</a:t>
            </a:r>
            <a:r>
              <a:rPr b="1" dirty="0"/>
              <a:t>“</a:t>
            </a:r>
            <a:r>
              <a:rPr dirty="0"/>
              <a:t>.</a:t>
            </a:r>
            <a:endParaRPr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8808" y="3182351"/>
            <a:ext cx="1731224" cy="11803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0032" y="2382408"/>
            <a:ext cx="3292715" cy="406193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85810" y="3182351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b="1"/>
            </a:pPr>
            <a:r>
              <a:t>1</a:t>
            </a:r>
            <a:endParaRPr b="1"/>
          </a:p>
        </p:txBody>
      </p:sp>
      <p:sp>
        <p:nvSpPr>
          <p:cNvPr id="10" name="TextBox 9"/>
          <p:cNvSpPr txBox="1"/>
          <p:nvPr/>
        </p:nvSpPr>
        <p:spPr>
          <a:xfrm>
            <a:off x="8440032" y="2347334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b="1"/>
            </a:pPr>
            <a:r>
              <a:t>2</a:t>
            </a:r>
            <a:endParaRPr b="1"/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10B6AC69-24F0-4623-8344-F57FE880C1AF}"/>
              </a:ext>
            </a:extLst>
          </p:cNvPr>
          <p:cNvSpPr txBox="1">
            <a:spLocks/>
          </p:cNvSpPr>
          <p:nvPr/>
        </p:nvSpPr>
        <p:spPr>
          <a:xfrm>
            <a:off x="469750" y="1511997"/>
            <a:ext cx="10515600" cy="1205058"/>
          </a:xfrm>
          <a:prstGeom prst="rect">
            <a:avLst/>
          </a:prstGeom>
        </p:spPr>
        <p:txBody>
          <a:bodyPr vert="horz" lIns="91440" tIns="45720" rIns="91440" bIns="4572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baseline="0">
                <a:solidFill>
                  <a:srgbClr val="6C3088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>
              <a:defRPr sz="2800">
                <a:solidFill>
                  <a:srgbClr val="C65094"/>
                </a:solidFill>
              </a:defRPr>
            </a:pPr>
            <a:r>
              <a:t>Auf Ihrem Laptop/Desktop</a:t>
            </a:r>
            <a:endParaRPr sz="2800">
              <a:solidFill>
                <a:srgbClr val="C65094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2668" y="1029661"/>
            <a:ext cx="11596348" cy="544031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3600"/>
            </a:pPr>
            <a:r>
              <a:t>Hinzufügung einer Zwei-Faktor-Authentifizierung</a:t>
            </a:r>
            <a:endParaRPr sz="360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697" y="1811140"/>
            <a:ext cx="784853" cy="784853"/>
          </a:xfrm>
          <a:prstGeom prst="rect">
            <a:avLst/>
          </a:prstGeom>
        </p:spPr>
      </p:pic>
      <p:cxnSp>
        <p:nvCxnSpPr>
          <p:cNvPr id="15" name="Elbow Connector 14"/>
          <p:cNvCxnSpPr/>
          <p:nvPr/>
        </p:nvCxnSpPr>
        <p:spPr>
          <a:xfrm>
            <a:off x="6505303" y="3971109"/>
            <a:ext cx="2508068" cy="104502"/>
          </a:xfrm>
          <a:prstGeom prst="bentConnector3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/>
          <p:nvPr/>
        </p:nvCxnSpPr>
        <p:spPr>
          <a:xfrm>
            <a:off x="6383383" y="4637571"/>
            <a:ext cx="2629988" cy="4098"/>
          </a:xfrm>
          <a:prstGeom prst="bentConnector3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/>
          <p:nvPr/>
        </p:nvCxnSpPr>
        <p:spPr>
          <a:xfrm>
            <a:off x="6139543" y="5399314"/>
            <a:ext cx="2873828" cy="191589"/>
          </a:xfrm>
          <a:prstGeom prst="bentConnector3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/>
          <p:nvPr/>
        </p:nvCxnSpPr>
        <p:spPr>
          <a:xfrm>
            <a:off x="4894217" y="5843451"/>
            <a:ext cx="4336869" cy="249341"/>
          </a:xfrm>
          <a:prstGeom prst="bentConnector3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09816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230255" y="2526743"/>
            <a:ext cx="6472089" cy="2910441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>
              <a:defRPr sz="2000"/>
            </a:pPr>
            <a:r>
              <a:rPr b="1" dirty="0" err="1"/>
              <a:t>Wählen</a:t>
            </a:r>
            <a:r>
              <a:rPr b="1" dirty="0"/>
              <a:t> Sie </a:t>
            </a:r>
            <a:r>
              <a:rPr b="1" dirty="0" err="1"/>
              <a:t>als</a:t>
            </a:r>
            <a:r>
              <a:rPr b="1" dirty="0"/>
              <a:t> </a:t>
            </a:r>
            <a:r>
              <a:rPr b="1" dirty="0" err="1"/>
              <a:t>Überprüfungsmethode</a:t>
            </a:r>
            <a:r>
              <a:rPr b="1" dirty="0"/>
              <a:t> „EU Login Mobile App QR Code“</a:t>
            </a:r>
            <a:r>
              <a:rPr dirty="0"/>
              <a:t>.</a:t>
            </a:r>
          </a:p>
          <a:p>
            <a:pPr>
              <a:defRPr sz="2000"/>
            </a:pPr>
            <a:r>
              <a:rPr b="1" dirty="0" err="1"/>
              <a:t>Geben</a:t>
            </a:r>
            <a:r>
              <a:rPr b="1" dirty="0"/>
              <a:t> Sie </a:t>
            </a:r>
            <a:r>
              <a:rPr b="1" dirty="0" err="1"/>
              <a:t>Ihr</a:t>
            </a:r>
            <a:r>
              <a:rPr b="1" dirty="0"/>
              <a:t> </a:t>
            </a:r>
            <a:r>
              <a:rPr b="1" dirty="0" err="1"/>
              <a:t>Passwort</a:t>
            </a:r>
            <a:r>
              <a:rPr b="1" dirty="0"/>
              <a:t> </a:t>
            </a:r>
            <a:r>
              <a:rPr dirty="0"/>
              <a:t>in das Feld „Password“ </a:t>
            </a:r>
            <a:r>
              <a:rPr dirty="0" err="1"/>
              <a:t>ein</a:t>
            </a:r>
            <a:r>
              <a:rPr dirty="0"/>
              <a:t> und </a:t>
            </a:r>
            <a:r>
              <a:rPr dirty="0" err="1"/>
              <a:t>klicken</a:t>
            </a:r>
            <a:r>
              <a:rPr dirty="0"/>
              <a:t> Sie auf „</a:t>
            </a:r>
            <a:r>
              <a:rPr b="1" dirty="0" err="1"/>
              <a:t>Anmelden</a:t>
            </a:r>
            <a:r>
              <a:rPr dirty="0"/>
              <a:t>: Auf dem </a:t>
            </a:r>
            <a:r>
              <a:rPr dirty="0" err="1"/>
              <a:t>Bildschirm</a:t>
            </a:r>
            <a:r>
              <a:rPr dirty="0"/>
              <a:t> </a:t>
            </a:r>
            <a:r>
              <a:rPr dirty="0" err="1"/>
              <a:t>wird</a:t>
            </a:r>
            <a:r>
              <a:rPr dirty="0"/>
              <a:t> </a:t>
            </a:r>
            <a:r>
              <a:rPr dirty="0" err="1"/>
              <a:t>ein</a:t>
            </a:r>
            <a:r>
              <a:rPr dirty="0"/>
              <a:t> QR-Code </a:t>
            </a:r>
            <a:r>
              <a:rPr dirty="0" err="1"/>
              <a:t>angezeigt</a:t>
            </a:r>
            <a:r>
              <a:rPr dirty="0"/>
              <a:t>:</a:t>
            </a:r>
            <a:endParaRPr sz="2000" dirty="0"/>
          </a:p>
          <a:p>
            <a:pPr>
              <a:defRPr sz="2000"/>
            </a:pPr>
            <a:r>
              <a:rPr dirty="0"/>
              <a:t>(1) </a:t>
            </a:r>
            <a:r>
              <a:rPr dirty="0" err="1"/>
              <a:t>Tippen</a:t>
            </a:r>
            <a:r>
              <a:rPr dirty="0"/>
              <a:t> Sie</a:t>
            </a:r>
            <a:r>
              <a:rPr b="1" dirty="0"/>
              <a:t> </a:t>
            </a:r>
            <a:r>
              <a:rPr dirty="0"/>
              <a:t>auf „</a:t>
            </a:r>
            <a:r>
              <a:rPr b="1" dirty="0"/>
              <a:t>Scan QR Code</a:t>
            </a:r>
            <a:r>
              <a:rPr dirty="0"/>
              <a:t>“ in der App und </a:t>
            </a:r>
            <a:r>
              <a:rPr lang="de-DE" dirty="0"/>
              <a:t>halten </a:t>
            </a:r>
            <a:r>
              <a:rPr dirty="0"/>
              <a:t>Sie die </a:t>
            </a:r>
            <a:r>
              <a:rPr dirty="0" err="1"/>
              <a:t>Kamera</a:t>
            </a:r>
            <a:r>
              <a:rPr dirty="0"/>
              <a:t> </a:t>
            </a:r>
            <a:r>
              <a:rPr lang="de-DE" dirty="0"/>
              <a:t>an den </a:t>
            </a:r>
            <a:r>
              <a:rPr dirty="0" err="1"/>
              <a:t>Bildschirm</a:t>
            </a:r>
            <a:r>
              <a:rPr dirty="0"/>
              <a:t>, bis der Code </a:t>
            </a:r>
            <a:r>
              <a:rPr dirty="0" err="1"/>
              <a:t>erkannt</a:t>
            </a:r>
            <a:r>
              <a:rPr lang="de-DE" dirty="0"/>
              <a:t> wurde</a:t>
            </a:r>
            <a:r>
              <a:rPr dirty="0"/>
              <a:t>.</a:t>
            </a:r>
            <a:endParaRPr sz="2000" dirty="0"/>
          </a:p>
          <a:p>
            <a:pPr>
              <a:defRPr sz="2000"/>
            </a:pPr>
            <a:r>
              <a:rPr dirty="0"/>
              <a:t>(2) Die EU Login Mobile App </a:t>
            </a:r>
            <a:r>
              <a:rPr dirty="0" err="1"/>
              <a:t>zeigt</a:t>
            </a:r>
            <a:r>
              <a:rPr dirty="0"/>
              <a:t> </a:t>
            </a:r>
            <a:r>
              <a:rPr b="1" dirty="0" err="1"/>
              <a:t>ein</a:t>
            </a:r>
            <a:r>
              <a:rPr b="1" dirty="0"/>
              <a:t> </a:t>
            </a:r>
            <a:r>
              <a:rPr b="1" dirty="0" err="1"/>
              <a:t>einmaliges</a:t>
            </a:r>
            <a:r>
              <a:rPr b="1" dirty="0"/>
              <a:t> </a:t>
            </a:r>
            <a:r>
              <a:rPr b="1" dirty="0" err="1"/>
              <a:t>Passwort</a:t>
            </a:r>
            <a:r>
              <a:rPr b="1" dirty="0"/>
              <a:t> an. </a:t>
            </a:r>
            <a:r>
              <a:rPr dirty="0" err="1"/>
              <a:t>Geben</a:t>
            </a:r>
            <a:r>
              <a:rPr dirty="0"/>
              <a:t> Sie </a:t>
            </a:r>
            <a:r>
              <a:rPr b="1" dirty="0"/>
              <a:t>es </a:t>
            </a:r>
            <a:r>
              <a:rPr dirty="0"/>
              <a:t>in das Feld „von </a:t>
            </a:r>
            <a:r>
              <a:rPr dirty="0" err="1"/>
              <a:t>Ihrer</a:t>
            </a:r>
            <a:r>
              <a:rPr dirty="0"/>
              <a:t> App </a:t>
            </a:r>
            <a:r>
              <a:rPr dirty="0" err="1"/>
              <a:t>generierter</a:t>
            </a:r>
            <a:r>
              <a:rPr dirty="0"/>
              <a:t> Code“ </a:t>
            </a:r>
            <a:r>
              <a:rPr dirty="0" err="1"/>
              <a:t>ein</a:t>
            </a:r>
            <a:r>
              <a:rPr dirty="0"/>
              <a:t> und </a:t>
            </a:r>
            <a:r>
              <a:rPr dirty="0" err="1"/>
              <a:t>klicken</a:t>
            </a:r>
            <a:r>
              <a:rPr dirty="0"/>
              <a:t> Sie auf „</a:t>
            </a:r>
            <a:r>
              <a:rPr b="1" dirty="0" err="1"/>
              <a:t>Anmelden</a:t>
            </a:r>
            <a:r>
              <a:rPr dirty="0"/>
              <a:t>“, um </a:t>
            </a:r>
            <a:r>
              <a:rPr dirty="0" err="1"/>
              <a:t>fortzufahren</a:t>
            </a:r>
            <a:r>
              <a:rPr dirty="0"/>
              <a:t>.</a:t>
            </a:r>
            <a:endParaRPr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9370" y="1656253"/>
            <a:ext cx="2388694" cy="3214515"/>
          </a:xfrm>
          <a:prstGeom prst="rect">
            <a:avLst/>
          </a:prstGeom>
        </p:spPr>
      </p:pic>
      <p:sp>
        <p:nvSpPr>
          <p:cNvPr id="8" name="Title 5"/>
          <p:cNvSpPr txBox="1">
            <a:spLocks/>
          </p:cNvSpPr>
          <p:nvPr/>
        </p:nvSpPr>
        <p:spPr>
          <a:xfrm>
            <a:off x="490328" y="1418276"/>
            <a:ext cx="10515600" cy="1205058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baseline="0">
                <a:solidFill>
                  <a:srgbClr val="6C3088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>
              <a:defRPr sz="2400"/>
            </a:pPr>
            <a:r>
              <a:t>QR-Code der EU Login Mobile App</a:t>
            </a:r>
            <a:endParaRPr sz="2400"/>
          </a:p>
        </p:txBody>
      </p:sp>
      <p:sp>
        <p:nvSpPr>
          <p:cNvPr id="9" name="TextBox 8"/>
          <p:cNvSpPr txBox="1"/>
          <p:nvPr/>
        </p:nvSpPr>
        <p:spPr>
          <a:xfrm>
            <a:off x="6551501" y="1603178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b="1"/>
            </a:pPr>
            <a:r>
              <a:rPr dirty="0"/>
              <a:t>1</a:t>
            </a:r>
            <a:endParaRPr b="1" dirty="0"/>
          </a:p>
        </p:txBody>
      </p:sp>
      <p:sp>
        <p:nvSpPr>
          <p:cNvPr id="10" name="TextBox 9"/>
          <p:cNvSpPr txBox="1"/>
          <p:nvPr/>
        </p:nvSpPr>
        <p:spPr>
          <a:xfrm>
            <a:off x="9497207" y="1989281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b="1"/>
            </a:pPr>
            <a:r>
              <a:t>2</a:t>
            </a:r>
            <a:endParaRPr b="1"/>
          </a:p>
        </p:txBody>
      </p:sp>
      <p:sp>
        <p:nvSpPr>
          <p:cNvPr id="11" name="TextBox 10"/>
          <p:cNvSpPr txBox="1"/>
          <p:nvPr/>
        </p:nvSpPr>
        <p:spPr>
          <a:xfrm>
            <a:off x="8323304" y="4870768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b="1"/>
            </a:pPr>
            <a:r>
              <a:t>3</a:t>
            </a:r>
            <a:endParaRPr b="1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10127" y="2315021"/>
            <a:ext cx="2300931" cy="19930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24990" y="4754169"/>
            <a:ext cx="2035602" cy="204173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293241B-8DD0-40EA-BA6D-C0801C3E638B}"/>
              </a:ext>
            </a:extLst>
          </p:cNvPr>
          <p:cNvSpPr/>
          <p:nvPr/>
        </p:nvSpPr>
        <p:spPr>
          <a:xfrm>
            <a:off x="490328" y="1010365"/>
            <a:ext cx="11596348" cy="544031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3600"/>
            </a:pPr>
            <a:r>
              <a:rPr dirty="0" err="1"/>
              <a:t>Hinzufügung</a:t>
            </a:r>
            <a:r>
              <a:rPr dirty="0"/>
              <a:t> </a:t>
            </a:r>
            <a:r>
              <a:rPr dirty="0" err="1"/>
              <a:t>einer</a:t>
            </a:r>
            <a:r>
              <a:rPr dirty="0"/>
              <a:t> Zwei-</a:t>
            </a:r>
            <a:r>
              <a:rPr dirty="0" err="1"/>
              <a:t>Faktor</a:t>
            </a:r>
            <a:r>
              <a:rPr dirty="0"/>
              <a:t>-</a:t>
            </a:r>
            <a:r>
              <a:rPr dirty="0" err="1"/>
              <a:t>Authentifizierung</a:t>
            </a:r>
            <a:endParaRPr sz="3600" dirty="0"/>
          </a:p>
        </p:txBody>
      </p:sp>
    </p:spTree>
    <p:extLst>
      <p:ext uri="{BB962C8B-B14F-4D97-AF65-F5344CB8AC3E}">
        <p14:creationId xmlns:p14="http://schemas.microsoft.com/office/powerpoint/2010/main" val="15854556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381098" y="3182351"/>
            <a:ext cx="6472089" cy="291044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2000"/>
            </a:pPr>
            <a:r>
              <a:rPr dirty="0" err="1"/>
              <a:t>Sobald</a:t>
            </a:r>
            <a:r>
              <a:rPr dirty="0"/>
              <a:t> Sie </a:t>
            </a:r>
            <a:r>
              <a:rPr dirty="0" err="1"/>
              <a:t>ein</a:t>
            </a:r>
            <a:r>
              <a:rPr dirty="0"/>
              <a:t> EU Login-</a:t>
            </a:r>
            <a:r>
              <a:rPr dirty="0" err="1"/>
              <a:t>Konto</a:t>
            </a:r>
            <a:r>
              <a:rPr dirty="0"/>
              <a:t> </a:t>
            </a:r>
            <a:r>
              <a:rPr dirty="0" err="1"/>
              <a:t>angelegt</a:t>
            </a:r>
            <a:r>
              <a:rPr dirty="0"/>
              <a:t> und </a:t>
            </a:r>
            <a:r>
              <a:rPr dirty="0" err="1"/>
              <a:t>eine</a:t>
            </a:r>
            <a:r>
              <a:rPr dirty="0"/>
              <a:t> </a:t>
            </a:r>
            <a:r>
              <a:rPr dirty="0" err="1"/>
              <a:t>Zwei-Faktor-Authentifizierungsmethode</a:t>
            </a:r>
            <a:r>
              <a:rPr lang="de-DE" dirty="0"/>
              <a:t> angelegt </a:t>
            </a:r>
            <a:r>
              <a:rPr dirty="0" err="1"/>
              <a:t>haben</a:t>
            </a:r>
            <a:r>
              <a:rPr dirty="0"/>
              <a:t>, </a:t>
            </a:r>
            <a:r>
              <a:rPr dirty="0" err="1"/>
              <a:t>können</a:t>
            </a:r>
            <a:r>
              <a:rPr dirty="0"/>
              <a:t> Sie </a:t>
            </a:r>
            <a:r>
              <a:rPr dirty="0" err="1"/>
              <a:t>sich</a:t>
            </a:r>
            <a:r>
              <a:rPr dirty="0"/>
              <a:t> </a:t>
            </a:r>
            <a:r>
              <a:rPr dirty="0" err="1"/>
              <a:t>bei</a:t>
            </a:r>
            <a:r>
              <a:rPr dirty="0"/>
              <a:t> </a:t>
            </a:r>
            <a:r>
              <a:rPr dirty="0" err="1"/>
              <a:t>Europass</a:t>
            </a:r>
            <a:r>
              <a:rPr dirty="0"/>
              <a:t> </a:t>
            </a:r>
            <a:r>
              <a:rPr dirty="0" err="1"/>
              <a:t>anmelden</a:t>
            </a:r>
            <a:r>
              <a:rPr dirty="0"/>
              <a:t>.</a:t>
            </a:r>
            <a:endParaRPr sz="2000" dirty="0"/>
          </a:p>
          <a:p>
            <a:pPr>
              <a:defRPr sz="2000"/>
            </a:pPr>
            <a:r>
              <a:rPr dirty="0" err="1"/>
              <a:t>Wählen</a:t>
            </a:r>
            <a:r>
              <a:rPr dirty="0"/>
              <a:t> Sie </a:t>
            </a:r>
            <a:r>
              <a:rPr dirty="0" err="1"/>
              <a:t>eine</a:t>
            </a:r>
            <a:r>
              <a:rPr dirty="0"/>
              <a:t> der </a:t>
            </a:r>
            <a:r>
              <a:rPr dirty="0" err="1"/>
              <a:t>ersten</a:t>
            </a:r>
            <a:r>
              <a:rPr dirty="0"/>
              <a:t> </a:t>
            </a:r>
            <a:r>
              <a:rPr dirty="0" err="1"/>
              <a:t>beiden</a:t>
            </a:r>
            <a:r>
              <a:rPr dirty="0"/>
              <a:t> </a:t>
            </a:r>
            <a:r>
              <a:rPr dirty="0" err="1"/>
              <a:t>Verifizierungsmethoden</a:t>
            </a:r>
            <a:r>
              <a:rPr dirty="0"/>
              <a:t> </a:t>
            </a:r>
            <a:r>
              <a:rPr dirty="0" err="1"/>
              <a:t>aus</a:t>
            </a:r>
            <a:r>
              <a:rPr dirty="0"/>
              <a:t>, um </a:t>
            </a:r>
            <a:r>
              <a:rPr dirty="0" err="1"/>
              <a:t>sich</a:t>
            </a:r>
            <a:r>
              <a:rPr dirty="0"/>
              <a:t> </a:t>
            </a:r>
            <a:r>
              <a:rPr dirty="0" err="1"/>
              <a:t>über</a:t>
            </a:r>
            <a:r>
              <a:rPr dirty="0"/>
              <a:t> </a:t>
            </a:r>
            <a:r>
              <a:rPr dirty="0" err="1"/>
              <a:t>Ihre</a:t>
            </a:r>
            <a:r>
              <a:rPr dirty="0"/>
              <a:t> EU Login-App </a:t>
            </a:r>
            <a:r>
              <a:rPr dirty="0" err="1"/>
              <a:t>anzumelden</a:t>
            </a:r>
            <a:r>
              <a:rPr dirty="0"/>
              <a:t>.</a:t>
            </a:r>
            <a:endParaRPr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3187" y="1642745"/>
            <a:ext cx="4904423" cy="4320396"/>
          </a:xfrm>
          <a:prstGeom prst="rect">
            <a:avLst/>
          </a:prstGeom>
        </p:spPr>
      </p:pic>
      <p:sp>
        <p:nvSpPr>
          <p:cNvPr id="5" name="Title 5">
            <a:extLst>
              <a:ext uri="{FF2B5EF4-FFF2-40B4-BE49-F238E27FC236}">
                <a16:creationId xmlns:a16="http://schemas.microsoft.com/office/drawing/2014/main" id="{DF5D98D8-6A96-496F-B728-B16402E7427E}"/>
              </a:ext>
            </a:extLst>
          </p:cNvPr>
          <p:cNvSpPr txBox="1">
            <a:spLocks/>
          </p:cNvSpPr>
          <p:nvPr/>
        </p:nvSpPr>
        <p:spPr>
          <a:xfrm>
            <a:off x="492668" y="2123928"/>
            <a:ext cx="10515600" cy="1205058"/>
          </a:xfrm>
          <a:prstGeom prst="rect">
            <a:avLst/>
          </a:prstGeom>
        </p:spPr>
        <p:txBody>
          <a:bodyPr vert="horz" lIns="91440" tIns="45720" rIns="91440" bIns="4572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baseline="0">
                <a:solidFill>
                  <a:srgbClr val="6C3088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>
              <a:defRPr sz="2800"/>
            </a:pPr>
            <a:r>
              <a:t>EU Login Mobile App</a:t>
            </a:r>
            <a:endParaRPr sz="2800"/>
          </a:p>
        </p:txBody>
      </p:sp>
      <p:sp>
        <p:nvSpPr>
          <p:cNvPr id="8" name="Rectangle 7"/>
          <p:cNvSpPr/>
          <p:nvPr/>
        </p:nvSpPr>
        <p:spPr>
          <a:xfrm>
            <a:off x="492668" y="1098714"/>
            <a:ext cx="11596348" cy="544031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3600"/>
            </a:pPr>
            <a:r>
              <a:t>Melden Sie sich bei Europass an</a:t>
            </a:r>
            <a:endParaRPr sz="3600"/>
          </a:p>
        </p:txBody>
      </p:sp>
    </p:spTree>
    <p:extLst>
      <p:ext uri="{BB962C8B-B14F-4D97-AF65-F5344CB8AC3E}">
        <p14:creationId xmlns:p14="http://schemas.microsoft.com/office/powerpoint/2010/main" val="24608697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381098" y="3182351"/>
            <a:ext cx="6472089" cy="2910441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>
              <a:defRPr sz="2000"/>
            </a:pPr>
            <a:r>
              <a:rPr b="1" dirty="0" err="1"/>
              <a:t>Wählen</a:t>
            </a:r>
            <a:r>
              <a:rPr b="1" dirty="0"/>
              <a:t> Sie </a:t>
            </a:r>
            <a:r>
              <a:rPr b="1" dirty="0" err="1"/>
              <a:t>als</a:t>
            </a:r>
            <a:r>
              <a:rPr b="1" dirty="0"/>
              <a:t> </a:t>
            </a:r>
            <a:r>
              <a:rPr b="1" dirty="0" err="1"/>
              <a:t>Überprüfungsmethode</a:t>
            </a:r>
            <a:r>
              <a:rPr b="1" dirty="0"/>
              <a:t> „EU Login Mobile App PIN Code“ ( </a:t>
            </a:r>
            <a:r>
              <a:rPr dirty="0"/>
              <a:t>EU Login Mobile App PIN Code), </a:t>
            </a:r>
            <a:r>
              <a:rPr b="1" dirty="0" err="1"/>
              <a:t>geben</a:t>
            </a:r>
            <a:r>
              <a:rPr b="1" dirty="0"/>
              <a:t> Sie </a:t>
            </a:r>
            <a:r>
              <a:rPr b="1" dirty="0" err="1"/>
              <a:t>Ihr</a:t>
            </a:r>
            <a:r>
              <a:rPr b="1" dirty="0"/>
              <a:t> </a:t>
            </a:r>
            <a:r>
              <a:rPr b="1" dirty="0" err="1"/>
              <a:t>Passwort</a:t>
            </a:r>
            <a:r>
              <a:rPr b="1" dirty="0"/>
              <a:t> </a:t>
            </a:r>
            <a:r>
              <a:rPr dirty="0"/>
              <a:t>in das Feld „</a:t>
            </a:r>
            <a:r>
              <a:rPr dirty="0" err="1"/>
              <a:t>Passwort</a:t>
            </a:r>
            <a:r>
              <a:rPr dirty="0"/>
              <a:t>“ </a:t>
            </a:r>
            <a:r>
              <a:rPr dirty="0" err="1"/>
              <a:t>ein</a:t>
            </a:r>
            <a:r>
              <a:rPr dirty="0"/>
              <a:t> und </a:t>
            </a:r>
            <a:r>
              <a:rPr dirty="0" err="1"/>
              <a:t>klicken</a:t>
            </a:r>
            <a:r>
              <a:rPr dirty="0"/>
              <a:t> Sie auf „</a:t>
            </a:r>
            <a:r>
              <a:rPr b="1" dirty="0"/>
              <a:t>Anmelden</a:t>
            </a:r>
            <a:r>
              <a:rPr dirty="0"/>
              <a:t>“.*</a:t>
            </a:r>
          </a:p>
          <a:p>
            <a:pPr>
              <a:defRPr sz="2000"/>
            </a:pPr>
            <a:r>
              <a:rPr dirty="0"/>
              <a:t>EU Login </a:t>
            </a:r>
            <a:r>
              <a:rPr dirty="0" err="1"/>
              <a:t>sendet</a:t>
            </a:r>
            <a:r>
              <a:rPr dirty="0"/>
              <a:t> </a:t>
            </a:r>
            <a:r>
              <a:rPr dirty="0" err="1"/>
              <a:t>eine</a:t>
            </a:r>
            <a:r>
              <a:rPr dirty="0"/>
              <a:t> </a:t>
            </a:r>
            <a:r>
              <a:rPr b="1" dirty="0" err="1"/>
              <a:t>Benachrichtigung</a:t>
            </a:r>
            <a:r>
              <a:rPr b="1" dirty="0"/>
              <a:t> </a:t>
            </a:r>
            <a:r>
              <a:rPr dirty="0"/>
              <a:t>an </a:t>
            </a:r>
            <a:r>
              <a:rPr dirty="0" err="1"/>
              <a:t>Ihr</a:t>
            </a:r>
            <a:r>
              <a:rPr dirty="0"/>
              <a:t> mobiles </a:t>
            </a:r>
            <a:r>
              <a:rPr dirty="0" err="1"/>
              <a:t>Gerät</a:t>
            </a:r>
            <a:r>
              <a:rPr dirty="0"/>
              <a:t>. </a:t>
            </a:r>
            <a:r>
              <a:rPr dirty="0" err="1"/>
              <a:t>Tippen</a:t>
            </a:r>
            <a:r>
              <a:rPr dirty="0"/>
              <a:t> Sie </a:t>
            </a:r>
            <a:r>
              <a:rPr dirty="0" err="1"/>
              <a:t>darauf</a:t>
            </a:r>
            <a:r>
              <a:rPr dirty="0"/>
              <a:t>, um die App </a:t>
            </a:r>
            <a:r>
              <a:rPr dirty="0" err="1"/>
              <a:t>zu</a:t>
            </a:r>
            <a:r>
              <a:rPr dirty="0"/>
              <a:t> </a:t>
            </a:r>
            <a:r>
              <a:rPr dirty="0" err="1"/>
              <a:t>starten</a:t>
            </a:r>
            <a:r>
              <a:rPr dirty="0"/>
              <a:t> (1). </a:t>
            </a:r>
            <a:endParaRPr sz="2000" dirty="0"/>
          </a:p>
          <a:p>
            <a:pPr>
              <a:defRPr sz="2000"/>
            </a:pPr>
            <a:r>
              <a:rPr dirty="0"/>
              <a:t>(2) Die EU Login Mobile App </a:t>
            </a:r>
            <a:r>
              <a:rPr dirty="0" err="1"/>
              <a:t>veranlasst</a:t>
            </a:r>
            <a:r>
              <a:rPr dirty="0"/>
              <a:t> Sie, </a:t>
            </a:r>
            <a:r>
              <a:rPr dirty="0" err="1"/>
              <a:t>Ihren</a:t>
            </a:r>
            <a:r>
              <a:rPr dirty="0"/>
              <a:t> PIN-Code </a:t>
            </a:r>
            <a:r>
              <a:rPr dirty="0" err="1"/>
              <a:t>einzugeben</a:t>
            </a:r>
            <a:r>
              <a:rPr dirty="0"/>
              <a:t>. </a:t>
            </a:r>
            <a:r>
              <a:rPr b="1" dirty="0" err="1"/>
              <a:t>Geben</a:t>
            </a:r>
            <a:r>
              <a:rPr b="1" dirty="0"/>
              <a:t> Sie </a:t>
            </a:r>
            <a:r>
              <a:rPr b="1" dirty="0" err="1"/>
              <a:t>Ihren</a:t>
            </a:r>
            <a:r>
              <a:rPr b="1" dirty="0"/>
              <a:t> PIN-Code </a:t>
            </a:r>
            <a:r>
              <a:rPr b="1" dirty="0" err="1"/>
              <a:t>ein</a:t>
            </a:r>
            <a:r>
              <a:rPr b="1" dirty="0"/>
              <a:t> </a:t>
            </a:r>
            <a:r>
              <a:rPr b="1" dirty="0" err="1"/>
              <a:t>oder</a:t>
            </a:r>
            <a:r>
              <a:rPr b="1" dirty="0"/>
              <a:t> </a:t>
            </a:r>
            <a:r>
              <a:rPr b="1" dirty="0" err="1"/>
              <a:t>verwenden</a:t>
            </a:r>
            <a:r>
              <a:rPr b="1" dirty="0"/>
              <a:t> Sie die </a:t>
            </a:r>
            <a:r>
              <a:rPr b="1" dirty="0" err="1"/>
              <a:t>biometrische</a:t>
            </a:r>
            <a:r>
              <a:rPr b="1" dirty="0"/>
              <a:t> </a:t>
            </a:r>
            <a:r>
              <a:rPr b="1" dirty="0" err="1"/>
              <a:t>Erkennung</a:t>
            </a:r>
            <a:r>
              <a:rPr b="1" dirty="0"/>
              <a:t> </a:t>
            </a:r>
            <a:r>
              <a:rPr dirty="0"/>
              <a:t>und </a:t>
            </a:r>
            <a:r>
              <a:rPr dirty="0" err="1"/>
              <a:t>tippen</a:t>
            </a:r>
            <a:r>
              <a:rPr lang="de-DE" dirty="0"/>
              <a:t> </a:t>
            </a:r>
            <a:r>
              <a:rPr b="1" dirty="0"/>
              <a:t>Sie auf „</a:t>
            </a:r>
            <a:r>
              <a:rPr b="1" dirty="0" err="1"/>
              <a:t>Authentifizierung</a:t>
            </a:r>
            <a:r>
              <a:rPr dirty="0"/>
              <a:t>“. </a:t>
            </a:r>
            <a:endParaRPr sz="2000" dirty="0"/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511609" y="1616347"/>
            <a:ext cx="10515600" cy="1205058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baseline="0">
                <a:solidFill>
                  <a:srgbClr val="6C3088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>
              <a:defRPr sz="2400"/>
            </a:pPr>
            <a:r>
              <a:t>PIN-Code der EU Login Mobile App</a:t>
            </a:r>
            <a:endParaRPr sz="2400"/>
          </a:p>
        </p:txBody>
      </p:sp>
      <p:sp>
        <p:nvSpPr>
          <p:cNvPr id="13" name="TextBox 12"/>
          <p:cNvSpPr txBox="1"/>
          <p:nvPr/>
        </p:nvSpPr>
        <p:spPr>
          <a:xfrm>
            <a:off x="404064" y="6445242"/>
            <a:ext cx="11811439" cy="61555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b="1"/>
            </a:pPr>
            <a:r>
              <a:t>*Wenn Sie über mehr als ein Gerät mit einer initiierten EU Login Mobile App verfügen, werden Sie aufgefordert, das Gerät auszuwählen, das Sie verwenden möchten.</a:t>
            </a:r>
            <a:endParaRPr sz="1600" b="1"/>
          </a:p>
          <a:p>
            <a:endParaRPr sz="1600" b="1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4690" y="1694389"/>
            <a:ext cx="2723150" cy="236233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9855" y="3517370"/>
            <a:ext cx="2465817" cy="24124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393826" y="1612425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b="1"/>
            </a:pPr>
            <a:r>
              <a:t>1</a:t>
            </a:r>
            <a:endParaRPr b="1"/>
          </a:p>
        </p:txBody>
      </p:sp>
      <p:sp>
        <p:nvSpPr>
          <p:cNvPr id="16" name="TextBox 15"/>
          <p:cNvSpPr txBox="1"/>
          <p:nvPr/>
        </p:nvSpPr>
        <p:spPr>
          <a:xfrm>
            <a:off x="9086154" y="3635209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b="1"/>
            </a:pPr>
            <a:r>
              <a:t>2</a:t>
            </a:r>
            <a:endParaRPr b="1"/>
          </a:p>
        </p:txBody>
      </p:sp>
      <p:sp>
        <p:nvSpPr>
          <p:cNvPr id="10" name="Rectangle 9"/>
          <p:cNvSpPr/>
          <p:nvPr/>
        </p:nvSpPr>
        <p:spPr>
          <a:xfrm>
            <a:off x="511609" y="963485"/>
            <a:ext cx="11596348" cy="544031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3600"/>
            </a:pPr>
            <a:r>
              <a:t>Melden Sie sich bei Europass an</a:t>
            </a:r>
            <a:endParaRPr sz="360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732" y="3896034"/>
            <a:ext cx="351083" cy="35108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261" y="4309692"/>
            <a:ext cx="413882" cy="41388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707" y="5163611"/>
            <a:ext cx="413882" cy="413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1863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381098" y="3182351"/>
            <a:ext cx="6202582" cy="2910441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>
              <a:defRPr sz="2000"/>
            </a:pPr>
            <a:r>
              <a:rPr dirty="0" err="1"/>
              <a:t>Wenn</a:t>
            </a:r>
            <a:r>
              <a:rPr dirty="0"/>
              <a:t> Sie </a:t>
            </a:r>
            <a:r>
              <a:rPr dirty="0" err="1"/>
              <a:t>möchten</a:t>
            </a:r>
            <a:r>
              <a:rPr dirty="0"/>
              <a:t>, </a:t>
            </a:r>
            <a:r>
              <a:rPr dirty="0" err="1"/>
              <a:t>können</a:t>
            </a:r>
            <a:r>
              <a:rPr dirty="0"/>
              <a:t> Sie die </a:t>
            </a:r>
            <a:r>
              <a:rPr dirty="0" err="1"/>
              <a:t>Fingerabdruckerkennung</a:t>
            </a:r>
            <a:r>
              <a:rPr dirty="0"/>
              <a:t> (</a:t>
            </a:r>
            <a:r>
              <a:rPr dirty="0" err="1"/>
              <a:t>oder</a:t>
            </a:r>
            <a:r>
              <a:rPr dirty="0"/>
              <a:t> </a:t>
            </a:r>
            <a:r>
              <a:rPr dirty="0" err="1"/>
              <a:t>eine</a:t>
            </a:r>
            <a:r>
              <a:rPr dirty="0"/>
              <a:t> </a:t>
            </a:r>
            <a:r>
              <a:rPr dirty="0" err="1"/>
              <a:t>andere</a:t>
            </a:r>
            <a:r>
              <a:rPr dirty="0"/>
              <a:t> </a:t>
            </a:r>
            <a:r>
              <a:rPr dirty="0" err="1"/>
              <a:t>biometrische</a:t>
            </a:r>
            <a:r>
              <a:rPr dirty="0"/>
              <a:t> </a:t>
            </a:r>
            <a:r>
              <a:rPr dirty="0" err="1"/>
              <a:t>Authentifizierung</a:t>
            </a:r>
            <a:r>
              <a:rPr dirty="0"/>
              <a:t>)</a:t>
            </a:r>
            <a:r>
              <a:rPr lang="de-DE" dirty="0"/>
              <a:t> verwenden</a:t>
            </a:r>
            <a:r>
              <a:rPr dirty="0"/>
              <a:t>, </a:t>
            </a:r>
            <a:r>
              <a:rPr dirty="0" err="1"/>
              <a:t>wenn</a:t>
            </a:r>
            <a:r>
              <a:rPr dirty="0"/>
              <a:t> </a:t>
            </a:r>
            <a:r>
              <a:rPr dirty="0" err="1"/>
              <a:t>Ihr</a:t>
            </a:r>
            <a:r>
              <a:rPr dirty="0"/>
              <a:t> mobiles </a:t>
            </a:r>
            <a:r>
              <a:rPr dirty="0" err="1"/>
              <a:t>Gerät</a:t>
            </a:r>
            <a:r>
              <a:rPr dirty="0"/>
              <a:t> </a:t>
            </a:r>
            <a:r>
              <a:rPr dirty="0" err="1"/>
              <a:t>mit</a:t>
            </a:r>
            <a:r>
              <a:rPr dirty="0"/>
              <a:t> </a:t>
            </a:r>
            <a:r>
              <a:rPr dirty="0" err="1"/>
              <a:t>diese</a:t>
            </a:r>
            <a:r>
              <a:rPr lang="de-DE" dirty="0"/>
              <a:t>r</a:t>
            </a:r>
            <a:r>
              <a:rPr dirty="0"/>
              <a:t> </a:t>
            </a:r>
            <a:r>
              <a:rPr lang="de-DE" dirty="0"/>
              <a:t>Funktion</a:t>
            </a:r>
            <a:r>
              <a:rPr dirty="0"/>
              <a:t> </a:t>
            </a:r>
            <a:r>
              <a:rPr dirty="0" err="1"/>
              <a:t>ausgestattet</a:t>
            </a:r>
            <a:r>
              <a:rPr dirty="0"/>
              <a:t> </a:t>
            </a:r>
            <a:r>
              <a:rPr dirty="0" err="1"/>
              <a:t>ist</a:t>
            </a:r>
            <a:r>
              <a:rPr dirty="0"/>
              <a:t>:</a:t>
            </a:r>
            <a:endParaRPr sz="2000" dirty="0"/>
          </a:p>
          <a:p>
            <a:pPr>
              <a:defRPr sz="2000"/>
            </a:pPr>
            <a:r>
              <a:rPr dirty="0"/>
              <a:t>(1) Es </a:t>
            </a:r>
            <a:r>
              <a:rPr dirty="0" err="1"/>
              <a:t>wird</a:t>
            </a:r>
            <a:r>
              <a:rPr dirty="0"/>
              <a:t> </a:t>
            </a:r>
            <a:r>
              <a:rPr dirty="0" err="1"/>
              <a:t>ein</a:t>
            </a:r>
            <a:r>
              <a:rPr dirty="0"/>
              <a:t> </a:t>
            </a:r>
            <a:r>
              <a:rPr dirty="0" err="1"/>
              <a:t>automatisches</a:t>
            </a:r>
            <a:r>
              <a:rPr dirty="0"/>
              <a:t> Pop-up </a:t>
            </a:r>
            <a:r>
              <a:rPr dirty="0" err="1"/>
              <a:t>angezeigt</a:t>
            </a:r>
            <a:r>
              <a:rPr dirty="0"/>
              <a:t>, um dies </a:t>
            </a:r>
            <a:r>
              <a:rPr dirty="0" err="1"/>
              <a:t>zu</a:t>
            </a:r>
            <a:r>
              <a:rPr dirty="0"/>
              <a:t> </a:t>
            </a:r>
            <a:r>
              <a:rPr lang="de-DE" dirty="0"/>
              <a:t>aktivieren</a:t>
            </a:r>
            <a:r>
              <a:rPr dirty="0"/>
              <a:t>. </a:t>
            </a:r>
            <a:r>
              <a:rPr dirty="0" err="1"/>
              <a:t>Klicken</a:t>
            </a:r>
            <a:r>
              <a:rPr dirty="0"/>
              <a:t> Sie auf Ja, </a:t>
            </a:r>
            <a:r>
              <a:rPr dirty="0" err="1"/>
              <a:t>wenn</a:t>
            </a:r>
            <a:r>
              <a:rPr dirty="0"/>
              <a:t> Sie dies </a:t>
            </a:r>
            <a:r>
              <a:rPr lang="de-DE" dirty="0"/>
              <a:t>aktivieren</a:t>
            </a:r>
            <a:r>
              <a:rPr dirty="0"/>
              <a:t> </a:t>
            </a:r>
            <a:r>
              <a:rPr dirty="0" err="1"/>
              <a:t>möchten</a:t>
            </a:r>
            <a:r>
              <a:rPr dirty="0"/>
              <a:t>.</a:t>
            </a:r>
            <a:endParaRPr sz="2000" dirty="0"/>
          </a:p>
          <a:p>
            <a:pPr>
              <a:defRPr sz="2000"/>
            </a:pPr>
            <a:r>
              <a:rPr dirty="0"/>
              <a:t>(2) </a:t>
            </a:r>
            <a:r>
              <a:rPr b="1" dirty="0" err="1"/>
              <a:t>Geben</a:t>
            </a:r>
            <a:r>
              <a:rPr b="1" dirty="0"/>
              <a:t> Sie </a:t>
            </a:r>
            <a:r>
              <a:rPr b="1" dirty="0" err="1"/>
              <a:t>Ihren</a:t>
            </a:r>
            <a:r>
              <a:rPr b="1" dirty="0"/>
              <a:t> PIN-Code </a:t>
            </a:r>
            <a:r>
              <a:rPr dirty="0" err="1"/>
              <a:t>ein</a:t>
            </a:r>
            <a:r>
              <a:rPr dirty="0"/>
              <a:t> und </a:t>
            </a:r>
            <a:r>
              <a:rPr dirty="0" err="1"/>
              <a:t>klicken</a:t>
            </a:r>
            <a:r>
              <a:rPr dirty="0"/>
              <a:t> Sie auf den </a:t>
            </a:r>
            <a:r>
              <a:rPr dirty="0" err="1"/>
              <a:t>Pfeil</a:t>
            </a:r>
            <a:r>
              <a:rPr dirty="0"/>
              <a:t>. </a:t>
            </a:r>
            <a:endParaRPr sz="2000" dirty="0"/>
          </a:p>
          <a:p>
            <a:pPr>
              <a:defRPr sz="2000"/>
            </a:pPr>
            <a:r>
              <a:rPr dirty="0"/>
              <a:t>(3) </a:t>
            </a:r>
            <a:r>
              <a:rPr dirty="0" err="1"/>
              <a:t>Bestätigen</a:t>
            </a:r>
            <a:r>
              <a:rPr dirty="0"/>
              <a:t> Sie </a:t>
            </a:r>
            <a:r>
              <a:rPr b="1" dirty="0"/>
              <a:t>die </a:t>
            </a:r>
            <a:r>
              <a:rPr b="1" dirty="0" err="1"/>
              <a:t>Authentifizierung</a:t>
            </a:r>
            <a:r>
              <a:rPr b="1" dirty="0"/>
              <a:t> </a:t>
            </a:r>
            <a:r>
              <a:rPr b="1" dirty="0" err="1"/>
              <a:t>mit</a:t>
            </a:r>
            <a:r>
              <a:rPr b="1" dirty="0"/>
              <a:t> </a:t>
            </a:r>
            <a:r>
              <a:rPr b="1" dirty="0" err="1"/>
              <a:t>Ihrem</a:t>
            </a:r>
            <a:r>
              <a:rPr b="1" dirty="0"/>
              <a:t> </a:t>
            </a:r>
            <a:r>
              <a:rPr b="1" dirty="0" err="1"/>
              <a:t>Fingerabdruck</a:t>
            </a:r>
            <a:r>
              <a:rPr dirty="0"/>
              <a:t>. Sie </a:t>
            </a:r>
            <a:r>
              <a:rPr dirty="0" err="1"/>
              <a:t>werden</a:t>
            </a:r>
            <a:r>
              <a:rPr dirty="0"/>
              <a:t> </a:t>
            </a:r>
            <a:r>
              <a:rPr dirty="0" err="1"/>
              <a:t>automatisch</a:t>
            </a:r>
            <a:r>
              <a:rPr dirty="0"/>
              <a:t> </a:t>
            </a:r>
            <a:r>
              <a:rPr dirty="0" err="1"/>
              <a:t>zur</a:t>
            </a:r>
            <a:r>
              <a:rPr dirty="0"/>
              <a:t> </a:t>
            </a:r>
            <a:r>
              <a:rPr lang="de-DE" dirty="0"/>
              <a:t>Startseite</a:t>
            </a:r>
            <a:r>
              <a:rPr dirty="0"/>
              <a:t> </a:t>
            </a:r>
            <a:r>
              <a:rPr dirty="0" err="1"/>
              <a:t>weitergeleitet</a:t>
            </a:r>
            <a:r>
              <a:rPr dirty="0"/>
              <a:t>.</a:t>
            </a:r>
            <a:endParaRPr sz="2000" dirty="0"/>
          </a:p>
          <a:p>
            <a:endParaRPr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6432837" y="2290545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b="1"/>
            </a:pPr>
            <a:r>
              <a:t>1</a:t>
            </a:r>
            <a:endParaRPr b="1"/>
          </a:p>
        </p:txBody>
      </p:sp>
      <p:sp>
        <p:nvSpPr>
          <p:cNvPr id="10" name="TextBox 9"/>
          <p:cNvSpPr txBox="1"/>
          <p:nvPr/>
        </p:nvSpPr>
        <p:spPr>
          <a:xfrm>
            <a:off x="8663434" y="2290545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b="1"/>
            </a:pPr>
            <a:r>
              <a:t>2</a:t>
            </a:r>
            <a:endParaRPr b="1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6137" y="2290545"/>
            <a:ext cx="1746454" cy="30836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5120" y="2241907"/>
            <a:ext cx="1774000" cy="31322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2280" y="5453665"/>
            <a:ext cx="1685679" cy="12776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820594" y="5453665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b="1"/>
            </a:pPr>
            <a:r>
              <a:t>3</a:t>
            </a:r>
            <a:endParaRPr b="1"/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id="{BC4567FB-256A-4F2D-BDF9-8085E4E62147}"/>
              </a:ext>
            </a:extLst>
          </p:cNvPr>
          <p:cNvSpPr txBox="1">
            <a:spLocks/>
          </p:cNvSpPr>
          <p:nvPr/>
        </p:nvSpPr>
        <p:spPr>
          <a:xfrm>
            <a:off x="492668" y="2123928"/>
            <a:ext cx="10515600" cy="1205058"/>
          </a:xfrm>
          <a:prstGeom prst="rect">
            <a:avLst/>
          </a:prstGeom>
        </p:spPr>
        <p:txBody>
          <a:bodyPr vert="horz" lIns="91440" tIns="45720" rIns="91440" bIns="4572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baseline="0">
                <a:solidFill>
                  <a:srgbClr val="6C3088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>
              <a:defRPr sz="2800"/>
            </a:pPr>
            <a:r>
              <a:t>EU Login Mobile App</a:t>
            </a:r>
            <a:endParaRPr sz="2800"/>
          </a:p>
        </p:txBody>
      </p:sp>
      <p:sp>
        <p:nvSpPr>
          <p:cNvPr id="14" name="Rectangle 13"/>
          <p:cNvSpPr/>
          <p:nvPr/>
        </p:nvSpPr>
        <p:spPr>
          <a:xfrm>
            <a:off x="3584029" y="354232"/>
            <a:ext cx="8139670" cy="749354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3600"/>
            </a:pPr>
            <a:r>
              <a:rPr lang="de-DE" dirty="0"/>
              <a:t>E</a:t>
            </a:r>
            <a:r>
              <a:rPr dirty="0" err="1"/>
              <a:t>rkennung</a:t>
            </a:r>
            <a:r>
              <a:rPr dirty="0"/>
              <a:t> von </a:t>
            </a:r>
            <a:r>
              <a:rPr dirty="0" err="1"/>
              <a:t>Fingerabdrücken</a:t>
            </a:r>
            <a:endParaRPr sz="3600" dirty="0"/>
          </a:p>
        </p:txBody>
      </p:sp>
    </p:spTree>
    <p:extLst>
      <p:ext uri="{BB962C8B-B14F-4D97-AF65-F5344CB8AC3E}">
        <p14:creationId xmlns:p14="http://schemas.microsoft.com/office/powerpoint/2010/main" val="31242868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351920" y="3036577"/>
            <a:ext cx="6202582" cy="2910441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>
              <a:defRPr sz="2000"/>
            </a:pPr>
            <a:r>
              <a:rPr dirty="0" err="1"/>
              <a:t>Klicken</a:t>
            </a:r>
            <a:r>
              <a:rPr dirty="0"/>
              <a:t> Sie auf </a:t>
            </a:r>
            <a:r>
              <a:rPr sz="2100" b="1" dirty="0"/>
              <a:t>„</a:t>
            </a:r>
            <a:r>
              <a:rPr b="1" dirty="0" err="1"/>
              <a:t>Weiter</a:t>
            </a:r>
            <a:r>
              <a:rPr b="1" dirty="0"/>
              <a:t>“</a:t>
            </a:r>
            <a:r>
              <a:rPr lang="de-DE" b="1" dirty="0"/>
              <a:t> </a:t>
            </a:r>
            <a:r>
              <a:rPr dirty="0"/>
              <a:t>auf </a:t>
            </a:r>
            <a:r>
              <a:rPr dirty="0" err="1"/>
              <a:t>Ihrem</a:t>
            </a:r>
            <a:r>
              <a:rPr dirty="0"/>
              <a:t> </a:t>
            </a:r>
            <a:r>
              <a:rPr dirty="0" err="1"/>
              <a:t>mobilen</a:t>
            </a:r>
            <a:r>
              <a:rPr dirty="0"/>
              <a:t> </a:t>
            </a:r>
            <a:r>
              <a:rPr dirty="0" err="1"/>
              <a:t>Gerät</a:t>
            </a:r>
            <a:r>
              <a:rPr dirty="0"/>
              <a:t>.</a:t>
            </a:r>
          </a:p>
          <a:p>
            <a:pPr>
              <a:defRPr sz="2000"/>
            </a:pPr>
            <a:r>
              <a:rPr dirty="0"/>
              <a:t>Der QR-Code-Scanner </a:t>
            </a:r>
            <a:r>
              <a:rPr lang="de-DE" dirty="0"/>
              <a:t>starte</a:t>
            </a:r>
            <a:r>
              <a:rPr dirty="0"/>
              <a:t>t auf </a:t>
            </a:r>
            <a:r>
              <a:rPr dirty="0" err="1"/>
              <a:t>Ihrem</a:t>
            </a:r>
            <a:r>
              <a:rPr dirty="0"/>
              <a:t> </a:t>
            </a:r>
            <a:r>
              <a:rPr dirty="0" err="1"/>
              <a:t>mobilen</a:t>
            </a:r>
            <a:r>
              <a:rPr dirty="0"/>
              <a:t> </a:t>
            </a:r>
            <a:r>
              <a:rPr dirty="0" err="1"/>
              <a:t>Gerät</a:t>
            </a:r>
            <a:r>
              <a:rPr dirty="0"/>
              <a:t>, und auf dem </a:t>
            </a:r>
            <a:r>
              <a:rPr dirty="0" err="1"/>
              <a:t>Bildschirm</a:t>
            </a:r>
            <a:r>
              <a:rPr dirty="0"/>
              <a:t> </a:t>
            </a:r>
            <a:r>
              <a:rPr dirty="0" err="1"/>
              <a:t>Ihres</a:t>
            </a:r>
            <a:r>
              <a:rPr dirty="0"/>
              <a:t> PCs </a:t>
            </a:r>
            <a:r>
              <a:rPr dirty="0" err="1"/>
              <a:t>wird</a:t>
            </a:r>
            <a:r>
              <a:rPr dirty="0"/>
              <a:t> </a:t>
            </a:r>
            <a:r>
              <a:rPr dirty="0" err="1"/>
              <a:t>ein</a:t>
            </a:r>
            <a:r>
              <a:rPr dirty="0"/>
              <a:t> QR-Code </a:t>
            </a:r>
            <a:r>
              <a:rPr dirty="0" err="1"/>
              <a:t>angezeigt</a:t>
            </a:r>
            <a:r>
              <a:rPr dirty="0"/>
              <a:t>. </a:t>
            </a:r>
            <a:r>
              <a:rPr lang="de-DE" b="1" dirty="0"/>
              <a:t>Halten</a:t>
            </a:r>
            <a:r>
              <a:rPr b="1" dirty="0"/>
              <a:t> Sie die </a:t>
            </a:r>
            <a:r>
              <a:rPr b="1" dirty="0" err="1"/>
              <a:t>Kamera</a:t>
            </a:r>
            <a:r>
              <a:rPr b="1" dirty="0"/>
              <a:t> </a:t>
            </a:r>
            <a:r>
              <a:rPr dirty="0" err="1"/>
              <a:t>Ihres</a:t>
            </a:r>
            <a:r>
              <a:rPr dirty="0"/>
              <a:t> </a:t>
            </a:r>
            <a:r>
              <a:rPr dirty="0" err="1"/>
              <a:t>Mobiltelefons</a:t>
            </a:r>
            <a:r>
              <a:rPr dirty="0"/>
              <a:t> a</a:t>
            </a:r>
            <a:r>
              <a:rPr lang="de-DE" dirty="0"/>
              <a:t>n</a:t>
            </a:r>
            <a:r>
              <a:rPr dirty="0"/>
              <a:t> </a:t>
            </a:r>
            <a:r>
              <a:rPr dirty="0" err="1"/>
              <a:t>Ihren</a:t>
            </a:r>
            <a:r>
              <a:rPr dirty="0"/>
              <a:t> PC-</a:t>
            </a:r>
            <a:r>
              <a:rPr dirty="0" err="1"/>
              <a:t>Bildschirm</a:t>
            </a:r>
            <a:r>
              <a:rPr dirty="0"/>
              <a:t>, bis der QR-Code </a:t>
            </a:r>
            <a:r>
              <a:rPr dirty="0" err="1"/>
              <a:t>erkannt</a:t>
            </a:r>
            <a:r>
              <a:rPr dirty="0"/>
              <a:t> </a:t>
            </a:r>
            <a:r>
              <a:rPr lang="de-DE" dirty="0"/>
              <a:t>wurde</a:t>
            </a:r>
            <a:r>
              <a:rPr dirty="0"/>
              <a:t>.</a:t>
            </a:r>
            <a:endParaRPr sz="2000" dirty="0"/>
          </a:p>
          <a:p>
            <a:pPr>
              <a:defRPr sz="2000"/>
            </a:pPr>
            <a:r>
              <a:rPr b="1" dirty="0" err="1"/>
              <a:t>Geben</a:t>
            </a:r>
            <a:r>
              <a:rPr b="1" dirty="0"/>
              <a:t> Sie den PIN-Code </a:t>
            </a:r>
            <a:r>
              <a:rPr dirty="0" err="1"/>
              <a:t>ein</a:t>
            </a:r>
            <a:r>
              <a:rPr dirty="0"/>
              <a:t>, den Sie </a:t>
            </a:r>
            <a:r>
              <a:rPr dirty="0" err="1"/>
              <a:t>gerade</a:t>
            </a:r>
            <a:r>
              <a:rPr dirty="0"/>
              <a:t> auf </a:t>
            </a:r>
            <a:r>
              <a:rPr dirty="0" err="1"/>
              <a:t>Ihrem</a:t>
            </a:r>
            <a:r>
              <a:rPr dirty="0"/>
              <a:t> </a:t>
            </a:r>
            <a:r>
              <a:rPr dirty="0" err="1"/>
              <a:t>mobilen</a:t>
            </a:r>
            <a:r>
              <a:rPr dirty="0"/>
              <a:t> </a:t>
            </a:r>
            <a:r>
              <a:rPr dirty="0" err="1"/>
              <a:t>Gerät</a:t>
            </a:r>
            <a:r>
              <a:rPr dirty="0"/>
              <a:t> </a:t>
            </a:r>
            <a:r>
              <a:rPr dirty="0" err="1"/>
              <a:t>ausgewählt</a:t>
            </a:r>
            <a:r>
              <a:rPr dirty="0"/>
              <a:t> </a:t>
            </a:r>
            <a:r>
              <a:rPr dirty="0" err="1"/>
              <a:t>haben</a:t>
            </a:r>
            <a:r>
              <a:rPr dirty="0"/>
              <a:t>, und </a:t>
            </a:r>
            <a:r>
              <a:rPr dirty="0" err="1"/>
              <a:t>tippen</a:t>
            </a:r>
            <a:r>
              <a:rPr dirty="0"/>
              <a:t> Sie auf „</a:t>
            </a:r>
            <a:r>
              <a:rPr b="1" dirty="0" err="1"/>
              <a:t>Authentifizierung</a:t>
            </a:r>
            <a:r>
              <a:rPr dirty="0"/>
              <a:t>“.</a:t>
            </a:r>
          </a:p>
          <a:p>
            <a:pPr>
              <a:defRPr sz="2000"/>
            </a:pPr>
            <a:r>
              <a:rPr dirty="0" err="1"/>
              <a:t>Ihre</a:t>
            </a:r>
            <a:r>
              <a:rPr dirty="0"/>
              <a:t> EU Login Mobile App </a:t>
            </a:r>
            <a:r>
              <a:rPr dirty="0" err="1"/>
              <a:t>ist</a:t>
            </a:r>
            <a:r>
              <a:rPr dirty="0"/>
              <a:t> </a:t>
            </a:r>
            <a:r>
              <a:rPr dirty="0" err="1"/>
              <a:t>erfolgreich</a:t>
            </a:r>
            <a:r>
              <a:rPr dirty="0"/>
              <a:t> </a:t>
            </a:r>
            <a:r>
              <a:rPr dirty="0" err="1"/>
              <a:t>initiiert</a:t>
            </a:r>
            <a:r>
              <a:rPr dirty="0"/>
              <a:t>!</a:t>
            </a:r>
          </a:p>
          <a:p>
            <a:endParaRPr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6413753" y="2619164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b="1"/>
            </a:pPr>
            <a:r>
              <a:t>1</a:t>
            </a:r>
            <a:endParaRPr b="1"/>
          </a:p>
        </p:txBody>
      </p:sp>
      <p:sp>
        <p:nvSpPr>
          <p:cNvPr id="10" name="TextBox 9"/>
          <p:cNvSpPr txBox="1"/>
          <p:nvPr/>
        </p:nvSpPr>
        <p:spPr>
          <a:xfrm>
            <a:off x="9144541" y="2290545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b="1"/>
            </a:pPr>
            <a:r>
              <a:t>2</a:t>
            </a:r>
            <a:endParaRPr b="1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4802" y="2767801"/>
            <a:ext cx="2459739" cy="33101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6227" y="2347334"/>
            <a:ext cx="2429102" cy="4288929"/>
          </a:xfrm>
          <a:prstGeom prst="rect">
            <a:avLst/>
          </a:prstGeom>
        </p:spPr>
      </p:pic>
      <p:sp>
        <p:nvSpPr>
          <p:cNvPr id="8" name="Title 5">
            <a:extLst>
              <a:ext uri="{FF2B5EF4-FFF2-40B4-BE49-F238E27FC236}">
                <a16:creationId xmlns:a16="http://schemas.microsoft.com/office/drawing/2014/main" id="{DCB7B55B-0279-4D38-A0FD-2ED2F74665EF}"/>
              </a:ext>
            </a:extLst>
          </p:cNvPr>
          <p:cNvSpPr txBox="1">
            <a:spLocks/>
          </p:cNvSpPr>
          <p:nvPr/>
        </p:nvSpPr>
        <p:spPr>
          <a:xfrm>
            <a:off x="492668" y="1562743"/>
            <a:ext cx="10515600" cy="1205058"/>
          </a:xfrm>
          <a:prstGeom prst="rect">
            <a:avLst/>
          </a:prstGeom>
        </p:spPr>
        <p:txBody>
          <a:bodyPr vert="horz" lIns="91440" tIns="45720" rIns="91440" bIns="4572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baseline="0">
                <a:solidFill>
                  <a:srgbClr val="6C3088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>
              <a:defRPr sz="2800">
                <a:solidFill>
                  <a:srgbClr val="C65094"/>
                </a:solidFill>
              </a:defRPr>
            </a:pPr>
            <a:r>
              <a:t>Auf Ihrer EU Login Mobile App</a:t>
            </a:r>
            <a:endParaRPr sz="2800">
              <a:solidFill>
                <a:srgbClr val="C65094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102" y="1736448"/>
            <a:ext cx="740651" cy="74065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735659" y="592694"/>
            <a:ext cx="8139670" cy="749354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3600"/>
            </a:pPr>
            <a:r>
              <a:t>QR-Code</a:t>
            </a:r>
            <a:endParaRPr sz="3600"/>
          </a:p>
        </p:txBody>
      </p:sp>
    </p:spTree>
    <p:extLst>
      <p:ext uri="{BB962C8B-B14F-4D97-AF65-F5344CB8AC3E}">
        <p14:creationId xmlns:p14="http://schemas.microsoft.com/office/powerpoint/2010/main" val="31076123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04064" y="1269779"/>
            <a:ext cx="10515600" cy="1205058"/>
          </a:xfrm>
        </p:spPr>
        <p:txBody>
          <a:bodyPr>
            <a:normAutofit/>
          </a:bodyPr>
          <a:lstStyle/>
          <a:p>
            <a:r>
              <a:t>Zusätzliche Informationen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381098" y="3182351"/>
            <a:ext cx="10538566" cy="291044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2000"/>
            </a:pPr>
            <a:r>
              <a:t>Weitere Informationen darüber, wie Sie Ihr EU-Login-Konto einrichten und eine Zwei-Faktor-Authentifizierung einrichten können, finden Sie im </a:t>
            </a:r>
            <a:r>
              <a:rPr>
                <a:hlinkClick r:id="rId3"/>
              </a:rPr>
              <a:t>EU Login-Benutzerhandbuch</a:t>
            </a:r>
            <a:r>
              <a:t>.</a:t>
            </a:r>
          </a:p>
          <a:p>
            <a:pPr>
              <a:defRPr sz="2000"/>
            </a:pPr>
            <a:r>
              <a:t>Bitte beachten Sie den obigen Leitfaden, wenn Sie anstelle der mobilen Überprüfung einen Securiy Key (SK) und/oder eine vertrauenswürdige Plattform (TP) einrichten möchten.</a:t>
            </a:r>
          </a:p>
          <a:p>
            <a:pPr>
              <a:defRPr sz="2000"/>
            </a:pPr>
            <a:r>
              <a:t>Sie können sich auch dieses Tutorialvideo </a:t>
            </a:r>
            <a:r>
              <a:rPr>
                <a:hlinkClick r:id="rId4"/>
              </a:rPr>
              <a:t>anschauen</a:t>
            </a:r>
            <a:r>
              <a:t>.</a:t>
            </a:r>
          </a:p>
          <a:p>
            <a:endParaRPr sz="2000"/>
          </a:p>
          <a:p>
            <a:endParaRPr sz="2000"/>
          </a:p>
        </p:txBody>
      </p:sp>
      <p:sp>
        <p:nvSpPr>
          <p:cNvPr id="8" name="TextBox 7"/>
          <p:cNvSpPr txBox="1"/>
          <p:nvPr/>
        </p:nvSpPr>
        <p:spPr>
          <a:xfrm>
            <a:off x="289658" y="6373002"/>
            <a:ext cx="1147164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400" b="1"/>
            </a:pPr>
            <a:r>
              <a:rPr dirty="0" err="1"/>
              <a:t>Wenn</a:t>
            </a:r>
            <a:r>
              <a:rPr dirty="0"/>
              <a:t> Sie alle </a:t>
            </a:r>
            <a:r>
              <a:rPr dirty="0" err="1"/>
              <a:t>Schritte</a:t>
            </a:r>
            <a:r>
              <a:rPr dirty="0"/>
              <a:t> </a:t>
            </a:r>
            <a:r>
              <a:rPr dirty="0" err="1"/>
              <a:t>unternommen</a:t>
            </a:r>
            <a:r>
              <a:rPr dirty="0"/>
              <a:t> </a:t>
            </a:r>
            <a:r>
              <a:rPr dirty="0" err="1"/>
              <a:t>haben</a:t>
            </a:r>
            <a:r>
              <a:rPr dirty="0"/>
              <a:t> und die </a:t>
            </a:r>
            <a:r>
              <a:rPr dirty="0" err="1"/>
              <a:t>Zwei-Faktor-Authentifizierung</a:t>
            </a:r>
            <a:r>
              <a:rPr dirty="0"/>
              <a:t> </a:t>
            </a:r>
            <a:r>
              <a:rPr dirty="0" err="1"/>
              <a:t>nicht</a:t>
            </a:r>
            <a:r>
              <a:rPr dirty="0"/>
              <a:t> </a:t>
            </a:r>
            <a:r>
              <a:rPr lang="de-DE" dirty="0"/>
              <a:t>einrichten konnten</a:t>
            </a:r>
            <a:r>
              <a:rPr dirty="0"/>
              <a:t>, </a:t>
            </a:r>
            <a:r>
              <a:rPr dirty="0" err="1">
                <a:hlinkClick r:id="rId5"/>
              </a:rPr>
              <a:t>wenden</a:t>
            </a:r>
            <a:r>
              <a:rPr dirty="0">
                <a:hlinkClick r:id="rId5"/>
              </a:rPr>
              <a:t> Sie </a:t>
            </a:r>
            <a:r>
              <a:rPr dirty="0" err="1">
                <a:hlinkClick r:id="rId5"/>
              </a:rPr>
              <a:t>sich</a:t>
            </a:r>
            <a:r>
              <a:rPr dirty="0">
                <a:hlinkClick r:id="rId5"/>
              </a:rPr>
              <a:t> bitte an </a:t>
            </a:r>
            <a:r>
              <a:rPr dirty="0"/>
              <a:t>die </a:t>
            </a:r>
            <a:r>
              <a:rPr dirty="0" err="1"/>
              <a:t>externe</a:t>
            </a:r>
            <a:r>
              <a:rPr dirty="0"/>
              <a:t> EU-Login-</a:t>
            </a:r>
            <a:r>
              <a:rPr dirty="0" err="1"/>
              <a:t>Unterstützung</a:t>
            </a:r>
            <a:r>
              <a:rPr dirty="0"/>
              <a:t>. </a:t>
            </a:r>
          </a:p>
          <a:p>
            <a:pPr>
              <a:defRPr sz="1400" b="1"/>
            </a:pPr>
            <a:r>
              <a:rPr dirty="0"/>
              <a:t>(EG-</a:t>
            </a:r>
            <a:r>
              <a:rPr dirty="0" err="1"/>
              <a:t>Arbeitszeiten</a:t>
            </a:r>
            <a:r>
              <a:rPr dirty="0"/>
              <a:t>: 8.00 bis 19.00 </a:t>
            </a:r>
            <a:r>
              <a:rPr dirty="0" err="1"/>
              <a:t>Uhr</a:t>
            </a:r>
            <a:r>
              <a:rPr dirty="0"/>
              <a:t> MEZ)</a:t>
            </a:r>
          </a:p>
          <a:p>
            <a:endParaRPr sz="1400" dirty="0"/>
          </a:p>
        </p:txBody>
      </p:sp>
    </p:spTree>
    <p:extLst>
      <p:ext uri="{BB962C8B-B14F-4D97-AF65-F5344CB8AC3E}">
        <p14:creationId xmlns:p14="http://schemas.microsoft.com/office/powerpoint/2010/main" val="34399538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dirty="0" err="1"/>
              <a:t>Vielen</a:t>
            </a:r>
            <a:r>
              <a:rPr dirty="0"/>
              <a:t> Dank</a:t>
            </a:r>
            <a:r>
              <a:rPr lang="de-DE"/>
              <a:t>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64272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445095" y="1899185"/>
            <a:ext cx="6864243" cy="4284737"/>
          </a:xfrm>
        </p:spPr>
        <p:txBody>
          <a:bodyPr>
            <a:normAutofit/>
          </a:bodyPr>
          <a:lstStyle/>
          <a:p>
            <a:pPr marL="0" indent="0">
              <a:buNone/>
              <a:defRPr sz="2000"/>
            </a:pPr>
            <a:r>
              <a:rPr lang="de-DE" dirty="0"/>
              <a:t>Zu </a:t>
            </a:r>
            <a:r>
              <a:rPr dirty="0" err="1"/>
              <a:t>Beginn</a:t>
            </a:r>
            <a:r>
              <a:rPr dirty="0"/>
              <a:t> </a:t>
            </a:r>
            <a:r>
              <a:rPr dirty="0" err="1"/>
              <a:t>eine</a:t>
            </a:r>
            <a:r>
              <a:rPr dirty="0"/>
              <a:t> </a:t>
            </a:r>
            <a:r>
              <a:rPr dirty="0" err="1"/>
              <a:t>kurze</a:t>
            </a:r>
            <a:r>
              <a:rPr dirty="0"/>
              <a:t> </a:t>
            </a:r>
            <a:r>
              <a:rPr dirty="0" err="1"/>
              <a:t>Erläuterung</a:t>
            </a:r>
            <a:r>
              <a:rPr dirty="0"/>
              <a:t> des </a:t>
            </a:r>
            <a:r>
              <a:rPr dirty="0" err="1"/>
              <a:t>Unterschieds</a:t>
            </a:r>
            <a:r>
              <a:rPr dirty="0"/>
              <a:t> </a:t>
            </a:r>
            <a:r>
              <a:rPr dirty="0" err="1"/>
              <a:t>zwischen</a:t>
            </a:r>
            <a:r>
              <a:rPr dirty="0"/>
              <a:t> </a:t>
            </a:r>
            <a:r>
              <a:rPr b="1" dirty="0" err="1"/>
              <a:t>Europass</a:t>
            </a:r>
            <a:r>
              <a:rPr dirty="0"/>
              <a:t> und </a:t>
            </a:r>
            <a:r>
              <a:rPr b="1" dirty="0"/>
              <a:t>EU Login</a:t>
            </a:r>
            <a:r>
              <a:rPr dirty="0"/>
              <a:t>:</a:t>
            </a:r>
          </a:p>
          <a:p>
            <a:pPr marL="285750" indent="-285750">
              <a:defRPr sz="2000"/>
            </a:pPr>
            <a:r>
              <a:rPr dirty="0"/>
              <a:t>(1) </a:t>
            </a:r>
            <a:r>
              <a:rPr lang="de-DE" sz="2000" dirty="0"/>
              <a:t>Europass ist das EU Portal für Ihre Karriereplanung, Bewerbung und Weiterbildung. Mehr über Europass erfahren Sie über diesen </a:t>
            </a:r>
            <a:r>
              <a:rPr dirty="0">
                <a:hlinkClick r:id="rId3"/>
              </a:rPr>
              <a:t>Link</a:t>
            </a:r>
            <a:r>
              <a:rPr dirty="0"/>
              <a:t>.</a:t>
            </a:r>
          </a:p>
          <a:p>
            <a:pPr marL="0" indent="0">
              <a:buNone/>
            </a:pPr>
            <a:endParaRPr sz="2000" dirty="0"/>
          </a:p>
          <a:p>
            <a:pPr marL="0" indent="0">
              <a:buNone/>
            </a:pPr>
            <a:endParaRPr sz="2000" dirty="0"/>
          </a:p>
          <a:p>
            <a:pPr marL="285750" indent="-285750">
              <a:defRPr sz="2000"/>
            </a:pPr>
            <a:r>
              <a:rPr dirty="0"/>
              <a:t>(2) </a:t>
            </a:r>
            <a:r>
              <a:rPr lang="de-DE" sz="2000" dirty="0"/>
              <a:t>EU Login ist der Authentifizierungsdienst der Europäischen Kommission. Er ermöglicht befugten Nutzern mit einem einzigen Nutzernamen und Passwort den Zugang zu zahlreichen Webdiensten der Kommission</a:t>
            </a:r>
            <a:r>
              <a:rPr sz="2000" dirty="0"/>
              <a:t>.</a:t>
            </a:r>
            <a:r>
              <a:rPr dirty="0"/>
              <a:t> </a:t>
            </a:r>
            <a:r>
              <a:rPr dirty="0" err="1"/>
              <a:t>Weitere</a:t>
            </a:r>
            <a:r>
              <a:rPr dirty="0"/>
              <a:t> </a:t>
            </a:r>
            <a:r>
              <a:rPr dirty="0" err="1"/>
              <a:t>Informationen</a:t>
            </a:r>
            <a:r>
              <a:rPr dirty="0"/>
              <a:t> </a:t>
            </a:r>
            <a:r>
              <a:rPr dirty="0" err="1"/>
              <a:t>dazu</a:t>
            </a:r>
            <a:r>
              <a:rPr dirty="0"/>
              <a:t> </a:t>
            </a:r>
            <a:r>
              <a:rPr dirty="0" err="1"/>
              <a:t>finden</a:t>
            </a:r>
            <a:r>
              <a:rPr dirty="0"/>
              <a:t> Sie </a:t>
            </a:r>
            <a:r>
              <a:rPr dirty="0" err="1">
                <a:hlinkClick r:id="rId4"/>
              </a:rPr>
              <a:t>hier</a:t>
            </a:r>
            <a:r>
              <a:rPr dirty="0"/>
              <a:t>.</a:t>
            </a:r>
            <a:endParaRPr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404064" y="6445242"/>
            <a:ext cx="9199826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b="1"/>
            </a:pPr>
            <a:r>
              <a:t>*Wenn Sie bereits über ein Europass-Konto und/oder ein EU Login-Konto verfügen, können Sie direkt zu Schritt 2 gehen.</a:t>
            </a:r>
            <a:endParaRPr b="1"/>
          </a:p>
          <a:p>
            <a:endParaRPr b="1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8413" y="4002021"/>
            <a:ext cx="2505502" cy="21002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81098" y="1149740"/>
            <a:ext cx="11688981" cy="406425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3600"/>
            </a:pPr>
            <a:r>
              <a:t>Erstellen Sie Ihr EU-Login-Konto</a:t>
            </a:r>
            <a:endParaRPr sz="36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38413" y="1899185"/>
            <a:ext cx="3788940" cy="1848392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V="1">
            <a:off x="7227277" y="2643554"/>
            <a:ext cx="404446" cy="5861"/>
          </a:xfrm>
          <a:prstGeom prst="straightConnector1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7119429" y="5250396"/>
            <a:ext cx="404446" cy="5861"/>
          </a:xfrm>
          <a:prstGeom prst="straightConnector1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0748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616229" y="2128614"/>
            <a:ext cx="10739748" cy="390642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sz="2000" dirty="0"/>
          </a:p>
          <a:p>
            <a:pPr lvl="1" indent="0"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dirty="0"/>
              <a:t>                    </a:t>
            </a:r>
          </a:p>
          <a:p>
            <a:pPr lvl="1" indent="0"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dirty="0" err="1"/>
              <a:t>Erstellen</a:t>
            </a:r>
            <a:r>
              <a:rPr dirty="0"/>
              <a:t> Sie </a:t>
            </a:r>
            <a:r>
              <a:rPr dirty="0" err="1"/>
              <a:t>Ihr</a:t>
            </a:r>
            <a:r>
              <a:rPr dirty="0"/>
              <a:t> EU-Login-</a:t>
            </a:r>
            <a:r>
              <a:rPr dirty="0" err="1"/>
              <a:t>Konto</a:t>
            </a:r>
            <a:r>
              <a:rPr b="1" dirty="0"/>
              <a:t> </a:t>
            </a:r>
            <a:endParaRPr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0">
              <a:buNone/>
              <a:defRPr sz="1800" b="1"/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dirty="0" err="1"/>
              <a:t>Wenn</a:t>
            </a:r>
            <a:r>
              <a:rPr dirty="0"/>
              <a:t> Sie </a:t>
            </a:r>
            <a:r>
              <a:rPr dirty="0" err="1"/>
              <a:t>bereits</a:t>
            </a:r>
            <a:r>
              <a:rPr dirty="0"/>
              <a:t> </a:t>
            </a:r>
            <a:r>
              <a:rPr dirty="0" err="1"/>
              <a:t>über</a:t>
            </a:r>
            <a:r>
              <a:rPr dirty="0"/>
              <a:t> </a:t>
            </a:r>
            <a:r>
              <a:rPr dirty="0" err="1"/>
              <a:t>ein</a:t>
            </a:r>
            <a:r>
              <a:rPr dirty="0"/>
              <a:t> </a:t>
            </a:r>
            <a:r>
              <a:rPr dirty="0" err="1"/>
              <a:t>Europass</a:t>
            </a:r>
            <a:r>
              <a:rPr dirty="0"/>
              <a:t>- und/</a:t>
            </a:r>
            <a:r>
              <a:rPr dirty="0" err="1"/>
              <a:t>oder</a:t>
            </a:r>
            <a:r>
              <a:rPr dirty="0"/>
              <a:t> EU-Login-</a:t>
            </a:r>
            <a:r>
              <a:rPr dirty="0" err="1"/>
              <a:t>Konto</a:t>
            </a:r>
            <a:r>
              <a:rPr dirty="0"/>
              <a:t> </a:t>
            </a:r>
            <a:r>
              <a:rPr dirty="0" err="1"/>
              <a:t>verfügen</a:t>
            </a:r>
            <a:r>
              <a:rPr dirty="0"/>
              <a:t>, </a:t>
            </a:r>
            <a:r>
              <a:rPr dirty="0" err="1"/>
              <a:t>können</a:t>
            </a:r>
            <a:r>
              <a:rPr dirty="0"/>
              <a:t> Sie </a:t>
            </a:r>
            <a:r>
              <a:rPr dirty="0" err="1"/>
              <a:t>direkt</a:t>
            </a:r>
            <a:r>
              <a:rPr dirty="0"/>
              <a:t> </a:t>
            </a:r>
            <a:r>
              <a:rPr dirty="0" err="1"/>
              <a:t>zu</a:t>
            </a:r>
            <a:r>
              <a:rPr dirty="0"/>
              <a:t> Schritt 2 </a:t>
            </a:r>
            <a:r>
              <a:rPr dirty="0" err="1"/>
              <a:t>gehen</a:t>
            </a:r>
            <a:r>
              <a:rPr dirty="0"/>
              <a:t>.</a:t>
            </a:r>
          </a:p>
          <a:p>
            <a:pPr lvl="1" indent="0">
              <a:buNone/>
            </a:pPr>
            <a:endParaRPr sz="1800" b="1" dirty="0"/>
          </a:p>
          <a:p>
            <a:pPr lvl="1" indent="0">
              <a:buNone/>
            </a:pP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0"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dirty="0"/>
              <a:t>Eine </a:t>
            </a:r>
            <a:r>
              <a:rPr dirty="0" err="1"/>
              <a:t>Zwei-Faktor-Authentifizierung</a:t>
            </a:r>
            <a:r>
              <a:rPr dirty="0"/>
              <a:t> (2FA) </a:t>
            </a:r>
            <a:r>
              <a:rPr dirty="0" err="1"/>
              <a:t>hinzufügen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827702" y="1084609"/>
            <a:ext cx="3584636" cy="701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 sz="4400" b="1">
                <a:solidFill>
                  <a:srgbClr val="6C3088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pPr>
            <a:r>
              <a:t>Was ist zu tun?</a:t>
            </a:r>
            <a:endParaRPr sz="4400" b="1">
              <a:solidFill>
                <a:srgbClr val="6C3088"/>
              </a:solidFill>
              <a:latin typeface="Arial" panose="020B0604020202020204" pitchFamily="34" charset="0"/>
              <a:ea typeface="Noto Sans SemBd" panose="020B0702040504020204" pitchFamily="34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50429" y="2201662"/>
            <a:ext cx="1745532" cy="627423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3600"/>
            </a:pPr>
            <a:r>
              <a:rPr dirty="0"/>
              <a:t>Schritt 1</a:t>
            </a:r>
            <a:endParaRPr sz="3600" dirty="0"/>
          </a:p>
        </p:txBody>
      </p:sp>
      <p:sp>
        <p:nvSpPr>
          <p:cNvPr id="10" name="Rectangle 9"/>
          <p:cNvSpPr/>
          <p:nvPr/>
        </p:nvSpPr>
        <p:spPr>
          <a:xfrm>
            <a:off x="1450429" y="4113253"/>
            <a:ext cx="1816555" cy="541537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3600"/>
            </a:pPr>
            <a:r>
              <a:rPr dirty="0"/>
              <a:t>Schritt 2</a:t>
            </a:r>
            <a:endParaRPr sz="3600" dirty="0"/>
          </a:p>
        </p:txBody>
      </p:sp>
    </p:spTree>
    <p:extLst>
      <p:ext uri="{BB962C8B-B14F-4D97-AF65-F5344CB8AC3E}">
        <p14:creationId xmlns:p14="http://schemas.microsoft.com/office/powerpoint/2010/main" val="4192158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17275" y="1745814"/>
            <a:ext cx="10515600" cy="1205058"/>
          </a:xfrm>
        </p:spPr>
        <p:txBody>
          <a:bodyPr>
            <a:normAutofit fontScale="90000"/>
          </a:bodyPr>
          <a:lstStyle/>
          <a:p>
            <a:pPr>
              <a:defRPr>
                <a:latin typeface="Arial"/>
                <a:cs typeface="Arial"/>
              </a:defRPr>
            </a:pPr>
            <a:r>
              <a:t>Erstellung Ihres EU-Login-Kontos für den Zugriff auf Europass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381098" y="3182351"/>
            <a:ext cx="6472089" cy="2910441"/>
          </a:xfrm>
          <a:prstGeom prst="rect">
            <a:avLst/>
          </a:prstGeom>
        </p:spPr>
        <p:txBody>
          <a:bodyPr lIns="91440" tIns="45720" rIns="91440" bIns="45720" anchor="t">
            <a:normAutofit fontScale="92500" lnSpcReduction="10000"/>
          </a:bodyPr>
          <a:lstStyle/>
          <a:p>
            <a:pPr marL="285750" indent="-285750">
              <a:defRPr sz="2000"/>
            </a:pPr>
            <a:r>
              <a:rPr dirty="0">
                <a:latin typeface="Arial"/>
                <a:ea typeface="Open Sans Light"/>
                <a:cs typeface="Arial"/>
              </a:rPr>
              <a:t>Sie </a:t>
            </a:r>
            <a:r>
              <a:rPr dirty="0" err="1">
                <a:latin typeface="Arial"/>
                <a:ea typeface="Open Sans Light"/>
                <a:cs typeface="Arial"/>
              </a:rPr>
              <a:t>können</a:t>
            </a:r>
            <a:r>
              <a:rPr dirty="0">
                <a:latin typeface="Arial"/>
                <a:ea typeface="Open Sans Light"/>
                <a:cs typeface="Arial"/>
              </a:rPr>
              <a:t> auf der </a:t>
            </a:r>
            <a:r>
              <a:rPr dirty="0" err="1">
                <a:latin typeface="Arial"/>
                <a:ea typeface="Open Sans Light"/>
                <a:cs typeface="Arial"/>
              </a:rPr>
              <a:t>Europass</a:t>
            </a:r>
            <a:r>
              <a:rPr dirty="0">
                <a:latin typeface="Arial"/>
                <a:ea typeface="Open Sans Light"/>
                <a:cs typeface="Arial"/>
              </a:rPr>
              <a:t>-Homepage („ </a:t>
            </a:r>
            <a:r>
              <a:rPr b="1" dirty="0">
                <a:latin typeface="Arial"/>
                <a:ea typeface="Open Sans Light"/>
                <a:cs typeface="Arial"/>
              </a:rPr>
              <a:t>Login to </a:t>
            </a:r>
            <a:r>
              <a:rPr b="1" dirty="0" err="1">
                <a:latin typeface="Arial"/>
                <a:ea typeface="Open Sans Light"/>
                <a:cs typeface="Arial"/>
              </a:rPr>
              <a:t>Europass</a:t>
            </a:r>
            <a:r>
              <a:rPr b="1" dirty="0">
                <a:latin typeface="Arial"/>
                <a:ea typeface="Open Sans Light"/>
                <a:cs typeface="Arial"/>
              </a:rPr>
              <a:t>“) auf die </a:t>
            </a:r>
            <a:r>
              <a:rPr b="1" dirty="0" err="1">
                <a:latin typeface="Arial"/>
                <a:ea typeface="Open Sans Light"/>
                <a:cs typeface="Arial"/>
              </a:rPr>
              <a:t>Seite</a:t>
            </a:r>
            <a:r>
              <a:rPr b="1" dirty="0">
                <a:latin typeface="Arial"/>
                <a:ea typeface="Open Sans Light"/>
                <a:cs typeface="Arial"/>
              </a:rPr>
              <a:t> </a:t>
            </a:r>
            <a:r>
              <a:rPr b="1" dirty="0" err="1">
                <a:latin typeface="Arial"/>
                <a:ea typeface="Open Sans Light"/>
                <a:cs typeface="Arial"/>
              </a:rPr>
              <a:t>zur</a:t>
            </a:r>
            <a:r>
              <a:rPr b="1" dirty="0">
                <a:latin typeface="Arial"/>
                <a:ea typeface="Open Sans Light"/>
                <a:cs typeface="Arial"/>
              </a:rPr>
              <a:t> </a:t>
            </a:r>
            <a:r>
              <a:rPr b="1" dirty="0" err="1">
                <a:latin typeface="Arial"/>
                <a:ea typeface="Open Sans Light"/>
                <a:cs typeface="Arial"/>
              </a:rPr>
              <a:t>Erstellung</a:t>
            </a:r>
            <a:r>
              <a:rPr b="1" dirty="0">
                <a:latin typeface="Arial"/>
                <a:ea typeface="Open Sans Light"/>
                <a:cs typeface="Arial"/>
              </a:rPr>
              <a:t> des EU-Login-Kontos </a:t>
            </a:r>
            <a:r>
              <a:rPr dirty="0" err="1">
                <a:latin typeface="Arial"/>
                <a:ea typeface="Open Sans Light"/>
                <a:cs typeface="Arial"/>
              </a:rPr>
              <a:t>zugreifen</a:t>
            </a:r>
            <a:r>
              <a:rPr dirty="0">
                <a:latin typeface="Arial"/>
                <a:ea typeface="Open Sans Light"/>
                <a:cs typeface="Arial"/>
              </a:rPr>
              <a:t> </a:t>
            </a:r>
            <a:r>
              <a:rPr dirty="0" err="1">
                <a:latin typeface="Arial"/>
                <a:ea typeface="Open Sans Light"/>
                <a:cs typeface="Arial"/>
              </a:rPr>
              <a:t>oder</a:t>
            </a:r>
            <a:r>
              <a:rPr dirty="0">
                <a:latin typeface="Arial"/>
                <a:ea typeface="Open Sans Light"/>
                <a:cs typeface="Arial"/>
              </a:rPr>
              <a:t> </a:t>
            </a:r>
            <a:r>
              <a:rPr dirty="0" err="1">
                <a:latin typeface="Arial"/>
                <a:ea typeface="Open Sans Light"/>
                <a:cs typeface="Arial"/>
              </a:rPr>
              <a:t>indem</a:t>
            </a:r>
            <a:r>
              <a:rPr dirty="0">
                <a:latin typeface="Arial"/>
                <a:ea typeface="Open Sans Light"/>
                <a:cs typeface="Arial"/>
              </a:rPr>
              <a:t> Sie </a:t>
            </a:r>
            <a:r>
              <a:rPr dirty="0" err="1">
                <a:latin typeface="Arial"/>
                <a:ea typeface="Open Sans Light"/>
                <a:cs typeface="Arial"/>
              </a:rPr>
              <a:t>bei</a:t>
            </a:r>
            <a:r>
              <a:rPr dirty="0">
                <a:latin typeface="Arial"/>
                <a:ea typeface="Open Sans Light"/>
                <a:cs typeface="Arial"/>
              </a:rPr>
              <a:t> der </a:t>
            </a:r>
            <a:r>
              <a:rPr dirty="0" err="1">
                <a:latin typeface="Arial"/>
                <a:ea typeface="Open Sans Light"/>
                <a:cs typeface="Arial"/>
              </a:rPr>
              <a:t>Erstellung</a:t>
            </a:r>
            <a:r>
              <a:rPr dirty="0">
                <a:latin typeface="Arial"/>
                <a:ea typeface="Open Sans Light"/>
                <a:cs typeface="Arial"/>
              </a:rPr>
              <a:t> </a:t>
            </a:r>
            <a:r>
              <a:rPr dirty="0" err="1">
                <a:latin typeface="Arial"/>
                <a:ea typeface="Open Sans Light"/>
                <a:cs typeface="Arial"/>
              </a:rPr>
              <a:t>eines</a:t>
            </a:r>
            <a:r>
              <a:rPr dirty="0">
                <a:latin typeface="Arial"/>
                <a:ea typeface="Open Sans Light"/>
                <a:cs typeface="Arial"/>
              </a:rPr>
              <a:t> </a:t>
            </a:r>
            <a:r>
              <a:rPr dirty="0" err="1">
                <a:latin typeface="Arial"/>
                <a:ea typeface="Open Sans Light"/>
                <a:cs typeface="Arial"/>
              </a:rPr>
              <a:t>Profils</a:t>
            </a:r>
            <a:r>
              <a:rPr dirty="0">
                <a:latin typeface="Arial"/>
                <a:ea typeface="Open Sans Light"/>
                <a:cs typeface="Arial"/>
              </a:rPr>
              <a:t>, </a:t>
            </a:r>
            <a:r>
              <a:rPr dirty="0" err="1">
                <a:latin typeface="Arial"/>
                <a:ea typeface="Open Sans Light"/>
                <a:cs typeface="Arial"/>
              </a:rPr>
              <a:t>eines</a:t>
            </a:r>
            <a:r>
              <a:rPr dirty="0">
                <a:latin typeface="Arial"/>
                <a:ea typeface="Open Sans Light"/>
                <a:cs typeface="Arial"/>
              </a:rPr>
              <a:t> </a:t>
            </a:r>
            <a:r>
              <a:rPr dirty="0" err="1">
                <a:latin typeface="Arial"/>
                <a:ea typeface="Open Sans Light"/>
                <a:cs typeface="Arial"/>
              </a:rPr>
              <a:t>Lebenslaufs</a:t>
            </a:r>
            <a:r>
              <a:rPr dirty="0">
                <a:latin typeface="Arial"/>
                <a:ea typeface="Open Sans Light"/>
                <a:cs typeface="Arial"/>
              </a:rPr>
              <a:t> </a:t>
            </a:r>
            <a:r>
              <a:rPr dirty="0" err="1">
                <a:latin typeface="Arial"/>
                <a:ea typeface="Open Sans Light"/>
                <a:cs typeface="Arial"/>
              </a:rPr>
              <a:t>oder</a:t>
            </a:r>
            <a:r>
              <a:rPr dirty="0">
                <a:latin typeface="Arial"/>
                <a:ea typeface="Open Sans Light"/>
                <a:cs typeface="Arial"/>
              </a:rPr>
              <a:t> </a:t>
            </a:r>
            <a:r>
              <a:rPr dirty="0" err="1">
                <a:latin typeface="Arial"/>
                <a:ea typeface="Open Sans Light"/>
                <a:cs typeface="Arial"/>
              </a:rPr>
              <a:t>eines</a:t>
            </a:r>
            <a:r>
              <a:rPr dirty="0">
                <a:latin typeface="Arial"/>
                <a:ea typeface="Open Sans Light"/>
                <a:cs typeface="Arial"/>
              </a:rPr>
              <a:t> </a:t>
            </a:r>
            <a:r>
              <a:rPr dirty="0" err="1">
                <a:latin typeface="Arial"/>
                <a:ea typeface="Open Sans Light"/>
                <a:cs typeface="Arial"/>
              </a:rPr>
              <a:t>Bewerbungsschreibens</a:t>
            </a:r>
            <a:r>
              <a:rPr dirty="0">
                <a:latin typeface="Arial"/>
                <a:ea typeface="Open Sans Light"/>
                <a:cs typeface="Arial"/>
              </a:rPr>
              <a:t> auf „</a:t>
            </a:r>
            <a:r>
              <a:rPr b="1" dirty="0" err="1">
                <a:latin typeface="Arial"/>
                <a:ea typeface="Open Sans Light"/>
                <a:cs typeface="Arial"/>
              </a:rPr>
              <a:t>Registrieren</a:t>
            </a:r>
            <a:r>
              <a:rPr dirty="0">
                <a:latin typeface="Arial"/>
                <a:ea typeface="Open Sans Light"/>
                <a:cs typeface="Arial"/>
              </a:rPr>
              <a:t>“ </a:t>
            </a:r>
            <a:r>
              <a:rPr dirty="0" err="1">
                <a:latin typeface="Arial"/>
                <a:ea typeface="Open Sans Light"/>
                <a:cs typeface="Arial"/>
              </a:rPr>
              <a:t>klicken</a:t>
            </a:r>
            <a:r>
              <a:rPr dirty="0">
                <a:latin typeface="Arial"/>
                <a:ea typeface="Open Sans Light"/>
                <a:cs typeface="Arial"/>
              </a:rPr>
              <a:t>.</a:t>
            </a:r>
            <a:endParaRPr sz="2000" dirty="0">
              <a:latin typeface="Arial"/>
              <a:ea typeface="Open Sans Light"/>
              <a:cs typeface="Arial"/>
            </a:endParaRPr>
          </a:p>
          <a:p>
            <a:pPr marL="285750" indent="-285750">
              <a:defRPr sz="2000"/>
            </a:pPr>
            <a:r>
              <a:rPr lang="de-DE" dirty="0"/>
              <a:t>Auf der </a:t>
            </a:r>
            <a:r>
              <a:rPr dirty="0"/>
              <a:t>EU Login-</a:t>
            </a:r>
            <a:r>
              <a:rPr dirty="0" err="1"/>
              <a:t>Seite</a:t>
            </a:r>
            <a:r>
              <a:rPr dirty="0"/>
              <a:t>, </a:t>
            </a:r>
            <a:r>
              <a:rPr dirty="0" err="1"/>
              <a:t>klicken</a:t>
            </a:r>
            <a:r>
              <a:rPr dirty="0"/>
              <a:t> Sie auf</a:t>
            </a:r>
            <a:r>
              <a:rPr lang="de-DE" dirty="0"/>
              <a:t> </a:t>
            </a:r>
            <a:r>
              <a:rPr b="1" dirty="0"/>
              <a:t>„</a:t>
            </a:r>
            <a:r>
              <a:rPr b="1" dirty="0" err="1"/>
              <a:t>Konto</a:t>
            </a:r>
            <a:r>
              <a:rPr b="1" dirty="0"/>
              <a:t> </a:t>
            </a:r>
            <a:r>
              <a:rPr b="1" dirty="0" err="1"/>
              <a:t>einrichten</a:t>
            </a:r>
            <a:r>
              <a:rPr dirty="0"/>
              <a:t>“.</a:t>
            </a:r>
            <a:endParaRPr sz="2000" dirty="0"/>
          </a:p>
          <a:p>
            <a:pPr>
              <a:defRPr sz="2000"/>
            </a:pPr>
            <a:r>
              <a:rPr dirty="0">
                <a:latin typeface="Arial"/>
                <a:ea typeface="Open Sans Light"/>
                <a:cs typeface="Arial"/>
              </a:rPr>
              <a:t>Sie </a:t>
            </a:r>
            <a:r>
              <a:rPr dirty="0" err="1">
                <a:latin typeface="Arial"/>
                <a:ea typeface="Open Sans Light"/>
                <a:cs typeface="Arial"/>
              </a:rPr>
              <a:t>können</a:t>
            </a:r>
            <a:r>
              <a:rPr dirty="0">
                <a:latin typeface="Arial"/>
                <a:ea typeface="Open Sans Light"/>
                <a:cs typeface="Arial"/>
              </a:rPr>
              <a:t> </a:t>
            </a:r>
            <a:r>
              <a:rPr dirty="0" err="1">
                <a:latin typeface="Arial"/>
                <a:ea typeface="Open Sans Light"/>
                <a:cs typeface="Arial"/>
              </a:rPr>
              <a:t>auch</a:t>
            </a:r>
            <a:r>
              <a:rPr dirty="0">
                <a:latin typeface="Arial"/>
                <a:ea typeface="Open Sans Light"/>
                <a:cs typeface="Arial"/>
              </a:rPr>
              <a:t> </a:t>
            </a:r>
            <a:r>
              <a:rPr dirty="0" err="1">
                <a:latin typeface="Arial"/>
                <a:ea typeface="Open Sans Light"/>
                <a:cs typeface="Arial"/>
              </a:rPr>
              <a:t>direkt</a:t>
            </a:r>
            <a:r>
              <a:rPr dirty="0">
                <a:latin typeface="Arial"/>
                <a:ea typeface="Open Sans Light"/>
                <a:cs typeface="Arial"/>
              </a:rPr>
              <a:t> </a:t>
            </a:r>
            <a:r>
              <a:rPr dirty="0" err="1">
                <a:latin typeface="Arial"/>
                <a:ea typeface="Open Sans Light"/>
                <a:cs typeface="Arial"/>
              </a:rPr>
              <a:t>ein</a:t>
            </a:r>
            <a:r>
              <a:rPr dirty="0">
                <a:latin typeface="Arial"/>
                <a:ea typeface="Open Sans Light"/>
                <a:cs typeface="Arial"/>
              </a:rPr>
              <a:t> EU Login-</a:t>
            </a:r>
            <a:r>
              <a:rPr dirty="0" err="1">
                <a:latin typeface="Arial"/>
                <a:ea typeface="Open Sans Light"/>
                <a:cs typeface="Arial"/>
              </a:rPr>
              <a:t>Konto</a:t>
            </a:r>
            <a:r>
              <a:rPr dirty="0">
                <a:latin typeface="Arial"/>
                <a:ea typeface="Open Sans Light"/>
                <a:cs typeface="Arial"/>
              </a:rPr>
              <a:t> </a:t>
            </a:r>
            <a:r>
              <a:rPr dirty="0" err="1">
                <a:latin typeface="Arial"/>
                <a:ea typeface="Open Sans Light"/>
                <a:cs typeface="Arial"/>
              </a:rPr>
              <a:t>einrichten</a:t>
            </a:r>
            <a:r>
              <a:rPr dirty="0">
                <a:latin typeface="Arial"/>
                <a:ea typeface="Open Sans Light"/>
                <a:cs typeface="Arial"/>
              </a:rPr>
              <a:t>, </a:t>
            </a:r>
            <a:r>
              <a:rPr dirty="0" err="1">
                <a:latin typeface="Arial"/>
                <a:ea typeface="Open Sans Light"/>
                <a:cs typeface="Arial"/>
              </a:rPr>
              <a:t>indem</a:t>
            </a:r>
            <a:r>
              <a:rPr dirty="0">
                <a:latin typeface="Arial"/>
                <a:ea typeface="Open Sans Light"/>
                <a:cs typeface="Arial"/>
              </a:rPr>
              <a:t> </a:t>
            </a:r>
            <a:r>
              <a:rPr lang="de-DE" dirty="0">
                <a:latin typeface="Arial"/>
                <a:ea typeface="Open Sans Light"/>
                <a:cs typeface="Arial"/>
              </a:rPr>
              <a:t>Sie</a:t>
            </a:r>
            <a:r>
              <a:rPr dirty="0">
                <a:latin typeface="Arial"/>
                <a:ea typeface="Open Sans Light"/>
                <a:cs typeface="Arial"/>
              </a:rPr>
              <a:t> </a:t>
            </a:r>
            <a:r>
              <a:rPr dirty="0" err="1">
                <a:latin typeface="Arial"/>
                <a:ea typeface="Open Sans Light"/>
                <a:cs typeface="Arial"/>
              </a:rPr>
              <a:t>folgende</a:t>
            </a:r>
            <a:r>
              <a:rPr dirty="0">
                <a:latin typeface="Arial"/>
                <a:ea typeface="Open Sans Light"/>
                <a:cs typeface="Arial"/>
              </a:rPr>
              <a:t> Adresse</a:t>
            </a:r>
            <a:r>
              <a:rPr lang="de-DE" dirty="0">
                <a:latin typeface="Arial"/>
                <a:ea typeface="Open Sans Light"/>
                <a:cs typeface="Arial"/>
              </a:rPr>
              <a:t> aufrufen</a:t>
            </a:r>
            <a:r>
              <a:rPr dirty="0">
                <a:latin typeface="Arial"/>
                <a:ea typeface="Open Sans Light"/>
                <a:cs typeface="Arial"/>
              </a:rPr>
              <a:t>: </a:t>
            </a:r>
            <a:r>
              <a:rPr lang="fr-BE" dirty="0">
                <a:latin typeface="Arial"/>
                <a:ea typeface="Open Sans Light"/>
                <a:cs typeface="Arial"/>
                <a:hlinkClick r:id="rId3"/>
              </a:rPr>
              <a:t>https://webgate.ec.europa.eu/cas/</a:t>
            </a:r>
            <a:r>
              <a:rPr lang="fr-BE" dirty="0">
                <a:latin typeface="Arial"/>
                <a:ea typeface="Open Sans Light"/>
                <a:cs typeface="Arial"/>
              </a:rPr>
              <a:t>.</a:t>
            </a:r>
            <a:endParaRPr lang="fr-BE">
              <a:latin typeface="Arial"/>
              <a:ea typeface="Open Sans Light"/>
              <a:cs typeface="Arial"/>
            </a:endParaRPr>
          </a:p>
          <a:p>
            <a:pPr marL="285750" indent="-285750">
              <a:defRPr sz="2000"/>
            </a:pPr>
            <a:endParaRPr sz="2000" i="0" dirty="0"/>
          </a:p>
          <a:p>
            <a:pPr marL="285750" indent="-285750"/>
            <a:endParaRPr sz="2000" dirty="0"/>
          </a:p>
          <a:p>
            <a:pPr marL="0" indent="0">
              <a:buNone/>
            </a:pPr>
            <a:endParaRPr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0736" y="3182351"/>
            <a:ext cx="3886200" cy="242887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17275" y="1201782"/>
            <a:ext cx="11596348" cy="544031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3600"/>
            </a:pPr>
            <a:r>
              <a:t>Erstellen Sie Ihr EU-Login-Konto</a:t>
            </a:r>
            <a:endParaRPr sz="3600"/>
          </a:p>
        </p:txBody>
      </p:sp>
      <p:sp>
        <p:nvSpPr>
          <p:cNvPr id="8" name="Rectangle 7"/>
          <p:cNvSpPr/>
          <p:nvPr/>
        </p:nvSpPr>
        <p:spPr>
          <a:xfrm>
            <a:off x="10484917" y="310718"/>
            <a:ext cx="1013226" cy="422012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dirty="0"/>
              <a:t>Schritt 1</a:t>
            </a:r>
          </a:p>
        </p:txBody>
      </p:sp>
    </p:spTree>
    <p:extLst>
      <p:ext uri="{BB962C8B-B14F-4D97-AF65-F5344CB8AC3E}">
        <p14:creationId xmlns:p14="http://schemas.microsoft.com/office/powerpoint/2010/main" val="611202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970113" y="2447425"/>
            <a:ext cx="7212777" cy="3292284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285750" indent="-285750">
              <a:defRPr sz="2600"/>
            </a:pPr>
            <a:r>
              <a:rPr dirty="0" err="1"/>
              <a:t>Füllen</a:t>
            </a:r>
            <a:r>
              <a:rPr dirty="0"/>
              <a:t> Sie das </a:t>
            </a:r>
            <a:r>
              <a:rPr dirty="0" err="1"/>
              <a:t>bereitgestellte</a:t>
            </a:r>
            <a:r>
              <a:rPr dirty="0"/>
              <a:t> Formular </a:t>
            </a:r>
            <a:r>
              <a:rPr dirty="0" err="1"/>
              <a:t>mit</a:t>
            </a:r>
            <a:r>
              <a:rPr dirty="0"/>
              <a:t> den </a:t>
            </a:r>
            <a:r>
              <a:rPr dirty="0" err="1"/>
              <a:t>erforderlichen</a:t>
            </a:r>
            <a:r>
              <a:rPr dirty="0"/>
              <a:t> </a:t>
            </a:r>
            <a:r>
              <a:rPr dirty="0" err="1"/>
              <a:t>Angaben</a:t>
            </a:r>
            <a:r>
              <a:rPr dirty="0"/>
              <a:t> </a:t>
            </a:r>
            <a:r>
              <a:rPr dirty="0" err="1"/>
              <a:t>aus.</a:t>
            </a:r>
            <a:endParaRPr dirty="0"/>
          </a:p>
          <a:p>
            <a:pPr marL="742950" lvl="1" indent="-285750">
              <a:defRPr sz="2600"/>
            </a:pPr>
            <a:r>
              <a:rPr dirty="0" err="1"/>
              <a:t>Ihr</a:t>
            </a:r>
            <a:r>
              <a:rPr dirty="0"/>
              <a:t> </a:t>
            </a:r>
            <a:r>
              <a:rPr dirty="0" err="1"/>
              <a:t>Vor</a:t>
            </a:r>
            <a:r>
              <a:rPr dirty="0"/>
              <a:t>- und </a:t>
            </a:r>
            <a:r>
              <a:rPr dirty="0" err="1"/>
              <a:t>Nachname</a:t>
            </a:r>
            <a:endParaRPr dirty="0"/>
          </a:p>
          <a:p>
            <a:pPr marL="742950" lvl="1" indent="-285750">
              <a:defRPr sz="2600"/>
            </a:pPr>
            <a:r>
              <a:rPr dirty="0"/>
              <a:t>E-Mail-</a:t>
            </a:r>
            <a:r>
              <a:rPr dirty="0" err="1"/>
              <a:t>Adresse</a:t>
            </a:r>
            <a:r>
              <a:rPr dirty="0"/>
              <a:t> und </a:t>
            </a:r>
            <a:r>
              <a:rPr dirty="0" err="1"/>
              <a:t>Bestätigung</a:t>
            </a:r>
            <a:r>
              <a:rPr dirty="0"/>
              <a:t> </a:t>
            </a:r>
            <a:r>
              <a:rPr dirty="0" err="1"/>
              <a:t>derselben</a:t>
            </a:r>
            <a:r>
              <a:rPr dirty="0"/>
              <a:t> E-Mail-</a:t>
            </a:r>
            <a:r>
              <a:rPr dirty="0" err="1"/>
              <a:t>Adresse</a:t>
            </a:r>
            <a:endParaRPr dirty="0"/>
          </a:p>
          <a:p>
            <a:pPr marL="742950" lvl="1" indent="-285750">
              <a:defRPr sz="2600"/>
            </a:pPr>
            <a:r>
              <a:rPr dirty="0" err="1"/>
              <a:t>Sprache</a:t>
            </a:r>
            <a:r>
              <a:rPr dirty="0"/>
              <a:t>, in der Sie die E-Mail </a:t>
            </a:r>
            <a:r>
              <a:rPr dirty="0" err="1"/>
              <a:t>erhalten</a:t>
            </a:r>
            <a:r>
              <a:rPr dirty="0"/>
              <a:t> </a:t>
            </a:r>
            <a:r>
              <a:rPr dirty="0" err="1"/>
              <a:t>möchten</a:t>
            </a:r>
            <a:r>
              <a:rPr dirty="0"/>
              <a:t> </a:t>
            </a:r>
            <a:endParaRPr sz="2600" dirty="0"/>
          </a:p>
          <a:p>
            <a:pPr marL="742950" lvl="1" indent="-285750">
              <a:defRPr sz="2600"/>
            </a:pPr>
            <a:r>
              <a:rPr dirty="0" err="1"/>
              <a:t>Geben</a:t>
            </a:r>
            <a:r>
              <a:rPr dirty="0"/>
              <a:t> Sie auf </a:t>
            </a:r>
            <a:r>
              <a:rPr dirty="0" err="1"/>
              <a:t>Anfrage</a:t>
            </a:r>
            <a:r>
              <a:rPr dirty="0"/>
              <a:t> den </a:t>
            </a:r>
            <a:r>
              <a:rPr dirty="0" err="1"/>
              <a:t>Buchstaben</a:t>
            </a:r>
            <a:r>
              <a:rPr dirty="0"/>
              <a:t>- und </a:t>
            </a:r>
            <a:r>
              <a:rPr dirty="0" err="1"/>
              <a:t>Zahlencode</a:t>
            </a:r>
            <a:r>
              <a:rPr dirty="0"/>
              <a:t> </a:t>
            </a:r>
            <a:r>
              <a:rPr dirty="0" err="1"/>
              <a:t>ein</a:t>
            </a:r>
            <a:r>
              <a:rPr dirty="0"/>
              <a:t>, den Sie in der </a:t>
            </a:r>
            <a:r>
              <a:rPr dirty="0" err="1"/>
              <a:t>Abbildung</a:t>
            </a:r>
            <a:r>
              <a:rPr dirty="0"/>
              <a:t> </a:t>
            </a:r>
            <a:r>
              <a:rPr dirty="0" err="1"/>
              <a:t>sehen</a:t>
            </a:r>
            <a:r>
              <a:rPr dirty="0"/>
              <a:t> </a:t>
            </a:r>
            <a:r>
              <a:rPr dirty="0" err="1"/>
              <a:t>können</a:t>
            </a:r>
            <a:r>
              <a:rPr dirty="0"/>
              <a:t> (</a:t>
            </a:r>
            <a:r>
              <a:rPr dirty="0" err="1"/>
              <a:t>wenn</a:t>
            </a:r>
            <a:r>
              <a:rPr dirty="0"/>
              <a:t> Sie den Code </a:t>
            </a:r>
            <a:r>
              <a:rPr dirty="0" err="1"/>
              <a:t>nicht</a:t>
            </a:r>
            <a:r>
              <a:rPr dirty="0"/>
              <a:t> </a:t>
            </a:r>
            <a:r>
              <a:rPr dirty="0" err="1"/>
              <a:t>lesen</a:t>
            </a:r>
            <a:r>
              <a:rPr dirty="0"/>
              <a:t> </a:t>
            </a:r>
            <a:r>
              <a:rPr dirty="0" err="1"/>
              <a:t>können</a:t>
            </a:r>
            <a:r>
              <a:rPr dirty="0"/>
              <a:t>, </a:t>
            </a:r>
            <a:r>
              <a:rPr dirty="0" err="1"/>
              <a:t>können</a:t>
            </a:r>
            <a:r>
              <a:rPr dirty="0"/>
              <a:t> Sie </a:t>
            </a:r>
            <a:r>
              <a:rPr dirty="0" err="1"/>
              <a:t>mit</a:t>
            </a:r>
            <a:r>
              <a:rPr dirty="0"/>
              <a:t> </a:t>
            </a:r>
            <a:r>
              <a:rPr dirty="0" err="1"/>
              <a:t>zwei</a:t>
            </a:r>
            <a:r>
              <a:rPr dirty="0"/>
              <a:t> </a:t>
            </a:r>
            <a:r>
              <a:rPr dirty="0" err="1"/>
              <a:t>Pfeilen</a:t>
            </a:r>
            <a:r>
              <a:rPr dirty="0"/>
              <a:t> auf die </a:t>
            </a:r>
            <a:r>
              <a:rPr dirty="0" err="1"/>
              <a:t>Schaltfläche</a:t>
            </a:r>
            <a:r>
              <a:rPr dirty="0"/>
              <a:t> </a:t>
            </a:r>
            <a:r>
              <a:rPr dirty="0" err="1"/>
              <a:t>klicken</a:t>
            </a:r>
            <a:r>
              <a:rPr dirty="0"/>
              <a:t>, um </a:t>
            </a:r>
            <a:r>
              <a:rPr dirty="0" err="1"/>
              <a:t>einen</a:t>
            </a:r>
            <a:r>
              <a:rPr dirty="0"/>
              <a:t> </a:t>
            </a:r>
            <a:r>
              <a:rPr dirty="0" err="1"/>
              <a:t>neuen</a:t>
            </a:r>
            <a:r>
              <a:rPr dirty="0"/>
              <a:t> </a:t>
            </a:r>
            <a:r>
              <a:rPr dirty="0" err="1"/>
              <a:t>zu</a:t>
            </a:r>
            <a:r>
              <a:rPr dirty="0"/>
              <a:t> </a:t>
            </a:r>
            <a:r>
              <a:rPr dirty="0" err="1"/>
              <a:t>erstellen</a:t>
            </a:r>
            <a:r>
              <a:rPr dirty="0"/>
              <a:t>).</a:t>
            </a:r>
            <a:endParaRPr sz="2600" dirty="0"/>
          </a:p>
          <a:p>
            <a:pPr marL="285750" indent="-285750">
              <a:lnSpc>
                <a:spcPct val="120000"/>
              </a:lnSpc>
              <a:defRPr sz="2600"/>
            </a:pPr>
            <a:r>
              <a:rPr dirty="0"/>
              <a:t>Die </a:t>
            </a:r>
            <a:r>
              <a:rPr dirty="0" err="1"/>
              <a:t>Bestätigung</a:t>
            </a:r>
            <a:r>
              <a:rPr dirty="0"/>
              <a:t> </a:t>
            </a:r>
            <a:r>
              <a:rPr dirty="0" err="1"/>
              <a:t>Ihrer</a:t>
            </a:r>
            <a:r>
              <a:rPr dirty="0"/>
              <a:t> </a:t>
            </a:r>
            <a:r>
              <a:rPr dirty="0" err="1"/>
              <a:t>Anmeldung</a:t>
            </a:r>
            <a:r>
              <a:rPr dirty="0"/>
              <a:t> </a:t>
            </a:r>
            <a:r>
              <a:rPr dirty="0" err="1"/>
              <a:t>wird</a:t>
            </a:r>
            <a:r>
              <a:rPr dirty="0"/>
              <a:t> an die </a:t>
            </a:r>
            <a:r>
              <a:rPr dirty="0" err="1"/>
              <a:t>hier</a:t>
            </a:r>
            <a:r>
              <a:rPr dirty="0"/>
              <a:t> </a:t>
            </a:r>
            <a:r>
              <a:rPr dirty="0" err="1"/>
              <a:t>angegebene</a:t>
            </a:r>
            <a:r>
              <a:rPr dirty="0"/>
              <a:t> E-Mail-</a:t>
            </a:r>
            <a:r>
              <a:rPr dirty="0" err="1"/>
              <a:t>Adresse</a:t>
            </a:r>
            <a:r>
              <a:rPr dirty="0"/>
              <a:t> </a:t>
            </a:r>
            <a:r>
              <a:rPr dirty="0" err="1"/>
              <a:t>gesandt</a:t>
            </a:r>
            <a:r>
              <a:rPr dirty="0"/>
              <a:t>.</a:t>
            </a:r>
            <a:endParaRPr sz="2600" dirty="0"/>
          </a:p>
          <a:p>
            <a:pPr marL="285750" indent="-285750">
              <a:defRPr sz="2600"/>
            </a:pPr>
            <a:r>
              <a:rPr lang="de-DE" dirty="0"/>
              <a:t>Bestätigen</a:t>
            </a:r>
            <a:r>
              <a:rPr dirty="0"/>
              <a:t> Sie die </a:t>
            </a:r>
            <a:r>
              <a:rPr dirty="0" err="1"/>
              <a:t>Datenschutzerklärung</a:t>
            </a:r>
            <a:r>
              <a:rPr dirty="0"/>
              <a:t>.</a:t>
            </a:r>
            <a:endParaRPr sz="2600" dirty="0"/>
          </a:p>
          <a:p>
            <a:pPr marL="285750" indent="-285750">
              <a:defRPr sz="2600"/>
            </a:pPr>
            <a:r>
              <a:rPr dirty="0" err="1"/>
              <a:t>Klicken</a:t>
            </a:r>
            <a:r>
              <a:rPr dirty="0"/>
              <a:t> Sie </a:t>
            </a:r>
            <a:r>
              <a:rPr dirty="0" err="1"/>
              <a:t>auf</a:t>
            </a:r>
            <a:r>
              <a:rPr b="1" dirty="0" err="1"/>
              <a:t>„Konto</a:t>
            </a:r>
            <a:r>
              <a:rPr b="1" dirty="0"/>
              <a:t> </a:t>
            </a:r>
            <a:r>
              <a:rPr b="1" dirty="0" err="1"/>
              <a:t>einrichten</a:t>
            </a:r>
            <a:r>
              <a:rPr dirty="0"/>
              <a:t>“.</a:t>
            </a:r>
            <a:endParaRPr sz="2600" dirty="0"/>
          </a:p>
          <a:p>
            <a:pPr marL="0" indent="0">
              <a:buNone/>
            </a:pPr>
            <a:endParaRPr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3150"/>
          <a:stretch/>
        </p:blipFill>
        <p:spPr>
          <a:xfrm>
            <a:off x="8765325" y="732730"/>
            <a:ext cx="2834492" cy="595692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81098" y="1098464"/>
            <a:ext cx="8139670" cy="406425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3600"/>
            </a:pPr>
            <a:r>
              <a:t>Erstellen Sie Ihr EU-Login-Konto</a:t>
            </a:r>
            <a:endParaRPr sz="3600"/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7944558" y="2447425"/>
            <a:ext cx="1123310" cy="39470"/>
          </a:xfrm>
          <a:prstGeom prst="straightConnector1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8378936" y="2987401"/>
            <a:ext cx="735326" cy="481885"/>
          </a:xfrm>
          <a:prstGeom prst="straightConnector1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/>
          <p:nvPr/>
        </p:nvCxnSpPr>
        <p:spPr>
          <a:xfrm flipV="1">
            <a:off x="5138057" y="2018695"/>
            <a:ext cx="3976205" cy="963376"/>
          </a:xfrm>
          <a:prstGeom prst="bentConnector3">
            <a:avLst>
              <a:gd name="adj1" fmla="val 70945"/>
            </a:avLst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/>
          <p:nvPr/>
        </p:nvCxnSpPr>
        <p:spPr>
          <a:xfrm flipV="1">
            <a:off x="7715794" y="2982071"/>
            <a:ext cx="1352074" cy="274935"/>
          </a:xfrm>
          <a:prstGeom prst="bentConnector3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32"/>
          <p:cNvCxnSpPr/>
          <p:nvPr/>
        </p:nvCxnSpPr>
        <p:spPr>
          <a:xfrm>
            <a:off x="7944558" y="3502637"/>
            <a:ext cx="1100641" cy="417112"/>
          </a:xfrm>
          <a:prstGeom prst="bentConnector3">
            <a:avLst>
              <a:gd name="adj1" fmla="val 50000"/>
            </a:avLst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/>
          <p:cNvCxnSpPr/>
          <p:nvPr/>
        </p:nvCxnSpPr>
        <p:spPr>
          <a:xfrm>
            <a:off x="7759337" y="4306195"/>
            <a:ext cx="1354925" cy="1119461"/>
          </a:xfrm>
          <a:prstGeom prst="bentConnector3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/>
          <p:cNvCxnSpPr/>
          <p:nvPr/>
        </p:nvCxnSpPr>
        <p:spPr>
          <a:xfrm>
            <a:off x="5138057" y="5082139"/>
            <a:ext cx="3976205" cy="796592"/>
          </a:xfrm>
          <a:prstGeom prst="bentConnector3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44"/>
          <p:cNvCxnSpPr/>
          <p:nvPr/>
        </p:nvCxnSpPr>
        <p:spPr>
          <a:xfrm>
            <a:off x="4620126" y="5425656"/>
            <a:ext cx="4474171" cy="906295"/>
          </a:xfrm>
          <a:prstGeom prst="bentConnector3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A6C14CE-6F86-48F6-AF66-A0177060E26C}"/>
              </a:ext>
            </a:extLst>
          </p:cNvPr>
          <p:cNvCxnSpPr>
            <a:cxnSpLocks/>
          </p:cNvCxnSpPr>
          <p:nvPr/>
        </p:nvCxnSpPr>
        <p:spPr>
          <a:xfrm>
            <a:off x="8436799" y="4539408"/>
            <a:ext cx="677463" cy="0"/>
          </a:xfrm>
          <a:prstGeom prst="straightConnector1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4399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381099" y="2316481"/>
            <a:ext cx="7317278" cy="3776312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285750" indent="-285750">
              <a:lnSpc>
                <a:spcPct val="150000"/>
              </a:lnSpc>
              <a:defRPr sz="2000"/>
            </a:pPr>
            <a:r>
              <a:rPr dirty="0"/>
              <a:t>Sie </a:t>
            </a:r>
            <a:r>
              <a:rPr dirty="0" err="1"/>
              <a:t>erhalten</a:t>
            </a:r>
            <a:r>
              <a:rPr dirty="0"/>
              <a:t> </a:t>
            </a:r>
            <a:r>
              <a:rPr dirty="0" err="1"/>
              <a:t>eine</a:t>
            </a:r>
            <a:r>
              <a:rPr dirty="0"/>
              <a:t> E-Mail, </a:t>
            </a:r>
            <a:r>
              <a:rPr lang="de-DE" dirty="0"/>
              <a:t>um sicherzustellen, </a:t>
            </a:r>
            <a:r>
              <a:rPr dirty="0" err="1"/>
              <a:t>dass</a:t>
            </a:r>
            <a:r>
              <a:rPr dirty="0"/>
              <a:t> Sie </a:t>
            </a:r>
            <a:r>
              <a:rPr dirty="0" err="1"/>
              <a:t>Zugang</a:t>
            </a:r>
            <a:r>
              <a:rPr dirty="0"/>
              <a:t> </a:t>
            </a:r>
            <a:r>
              <a:rPr dirty="0" err="1"/>
              <a:t>zu</a:t>
            </a:r>
            <a:r>
              <a:rPr dirty="0"/>
              <a:t> </a:t>
            </a:r>
            <a:r>
              <a:rPr dirty="0" err="1"/>
              <a:t>diesem</a:t>
            </a:r>
            <a:r>
              <a:rPr dirty="0"/>
              <a:t> E-Mail-</a:t>
            </a:r>
            <a:r>
              <a:rPr dirty="0" err="1"/>
              <a:t>Konto</a:t>
            </a:r>
            <a:r>
              <a:rPr dirty="0"/>
              <a:t> </a:t>
            </a:r>
            <a:r>
              <a:rPr dirty="0" err="1"/>
              <a:t>haben</a:t>
            </a:r>
            <a:r>
              <a:rPr dirty="0"/>
              <a:t> </a:t>
            </a:r>
            <a:r>
              <a:rPr dirty="0">
                <a:solidFill>
                  <a:schemeClr val="tx1"/>
                </a:solidFill>
              </a:rPr>
              <a:t>(</a:t>
            </a:r>
            <a:r>
              <a:rPr dirty="0" err="1">
                <a:solidFill>
                  <a:schemeClr val="tx1"/>
                </a:solidFill>
              </a:rPr>
              <a:t>prüfen</a:t>
            </a:r>
            <a:r>
              <a:rPr dirty="0">
                <a:solidFill>
                  <a:schemeClr val="tx1"/>
                </a:solidFill>
              </a:rPr>
              <a:t> Sie </a:t>
            </a:r>
            <a:r>
              <a:rPr dirty="0" err="1">
                <a:solidFill>
                  <a:schemeClr val="tx1"/>
                </a:solidFill>
              </a:rPr>
              <a:t>Ihren</a:t>
            </a:r>
            <a:r>
              <a:rPr dirty="0">
                <a:solidFill>
                  <a:schemeClr val="tx1"/>
                </a:solidFill>
              </a:rPr>
              <a:t> Spam- </a:t>
            </a:r>
            <a:r>
              <a:rPr dirty="0" err="1">
                <a:solidFill>
                  <a:schemeClr val="tx1"/>
                </a:solidFill>
              </a:rPr>
              <a:t>oder</a:t>
            </a:r>
            <a:r>
              <a:rPr dirty="0">
                <a:solidFill>
                  <a:schemeClr val="tx1"/>
                </a:solidFill>
              </a:rPr>
              <a:t> Junk-</a:t>
            </a:r>
            <a:r>
              <a:rPr dirty="0" err="1">
                <a:solidFill>
                  <a:schemeClr val="tx1"/>
                </a:solidFill>
              </a:rPr>
              <a:t>Ordner</a:t>
            </a:r>
            <a:r>
              <a:rPr lang="de-DE" dirty="0">
                <a:solidFill>
                  <a:schemeClr val="tx1"/>
                </a:solidFill>
              </a:rPr>
              <a:t>, falls Sie </a:t>
            </a:r>
            <a:r>
              <a:rPr dirty="0" err="1">
                <a:solidFill>
                  <a:schemeClr val="tx1"/>
                </a:solidFill>
              </a:rPr>
              <a:t>innerhalb</a:t>
            </a:r>
            <a:r>
              <a:rPr dirty="0">
                <a:solidFill>
                  <a:schemeClr val="tx1"/>
                </a:solidFill>
              </a:rPr>
              <a:t> von 10-15 </a:t>
            </a:r>
            <a:r>
              <a:rPr dirty="0" err="1">
                <a:solidFill>
                  <a:schemeClr val="tx1"/>
                </a:solidFill>
              </a:rPr>
              <a:t>Minuten</a:t>
            </a:r>
            <a:r>
              <a:rPr lang="de-DE" dirty="0">
                <a:solidFill>
                  <a:schemeClr val="tx1"/>
                </a:solidFill>
              </a:rPr>
              <a:t> keine E-Mail erhalten haben</a:t>
            </a:r>
            <a:r>
              <a:rPr dirty="0">
                <a:solidFill>
                  <a:schemeClr val="tx1"/>
                </a:solidFill>
              </a:rPr>
              <a:t>)</a:t>
            </a:r>
            <a:r>
              <a:rPr dirty="0"/>
              <a:t>.</a:t>
            </a:r>
            <a:endParaRPr sz="2000" dirty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  <a:defRPr sz="2100"/>
            </a:pPr>
            <a:r>
              <a:rPr dirty="0" err="1">
                <a:solidFill>
                  <a:srgbClr val="C65094"/>
                </a:solidFill>
              </a:rPr>
              <a:t>Wenn</a:t>
            </a:r>
            <a:r>
              <a:rPr dirty="0">
                <a:solidFill>
                  <a:srgbClr val="C65094"/>
                </a:solidFill>
              </a:rPr>
              <a:t> Sie die E-Mail </a:t>
            </a:r>
            <a:r>
              <a:rPr dirty="0" err="1">
                <a:solidFill>
                  <a:srgbClr val="C65094"/>
                </a:solidFill>
              </a:rPr>
              <a:t>nach</a:t>
            </a:r>
            <a:r>
              <a:rPr dirty="0">
                <a:solidFill>
                  <a:srgbClr val="C65094"/>
                </a:solidFill>
              </a:rPr>
              <a:t> 10 </a:t>
            </a:r>
            <a:r>
              <a:rPr dirty="0" err="1">
                <a:solidFill>
                  <a:srgbClr val="C65094"/>
                </a:solidFill>
              </a:rPr>
              <a:t>Minuten</a:t>
            </a:r>
            <a:r>
              <a:rPr dirty="0">
                <a:solidFill>
                  <a:srgbClr val="C65094"/>
                </a:solidFill>
              </a:rPr>
              <a:t> </a:t>
            </a:r>
            <a:r>
              <a:rPr dirty="0" err="1">
                <a:solidFill>
                  <a:srgbClr val="C65094"/>
                </a:solidFill>
              </a:rPr>
              <a:t>nicht</a:t>
            </a:r>
            <a:r>
              <a:rPr dirty="0">
                <a:solidFill>
                  <a:srgbClr val="C65094"/>
                </a:solidFill>
              </a:rPr>
              <a:t> </a:t>
            </a:r>
            <a:r>
              <a:rPr dirty="0" err="1">
                <a:solidFill>
                  <a:srgbClr val="C65094"/>
                </a:solidFill>
              </a:rPr>
              <a:t>erhalten</a:t>
            </a:r>
            <a:r>
              <a:rPr dirty="0">
                <a:solidFill>
                  <a:srgbClr val="C65094"/>
                </a:solidFill>
              </a:rPr>
              <a:t> </a:t>
            </a:r>
            <a:r>
              <a:rPr dirty="0" err="1">
                <a:solidFill>
                  <a:srgbClr val="C65094"/>
                </a:solidFill>
              </a:rPr>
              <a:t>haben</a:t>
            </a:r>
            <a:r>
              <a:rPr dirty="0">
                <a:solidFill>
                  <a:srgbClr val="C65094"/>
                </a:solidFill>
              </a:rPr>
              <a:t>, </a:t>
            </a:r>
            <a:r>
              <a:rPr dirty="0" err="1">
                <a:hlinkClick r:id="rId3"/>
              </a:rPr>
              <a:t>wenden</a:t>
            </a:r>
            <a:r>
              <a:rPr dirty="0">
                <a:hlinkClick r:id="rId3"/>
              </a:rPr>
              <a:t> Sie </a:t>
            </a:r>
            <a:r>
              <a:rPr dirty="0" err="1">
                <a:hlinkClick r:id="rId3"/>
              </a:rPr>
              <a:t>sich</a:t>
            </a:r>
            <a:r>
              <a:rPr dirty="0">
                <a:hlinkClick r:id="rId3"/>
              </a:rPr>
              <a:t> bitte an </a:t>
            </a:r>
            <a:r>
              <a:rPr lang="de-DE" dirty="0">
                <a:hlinkClick r:id="rId3"/>
              </a:rPr>
              <a:t>den </a:t>
            </a:r>
            <a:r>
              <a:rPr dirty="0">
                <a:hlinkClick r:id="rId3"/>
              </a:rPr>
              <a:t>EU Login External Support</a:t>
            </a:r>
            <a:r>
              <a:rPr dirty="0">
                <a:solidFill>
                  <a:srgbClr val="C65094"/>
                </a:solidFill>
              </a:rPr>
              <a:t>.</a:t>
            </a:r>
            <a:endParaRPr sz="2100" dirty="0"/>
          </a:p>
          <a:p>
            <a:pPr lvl="1">
              <a:lnSpc>
                <a:spcPct val="150000"/>
              </a:lnSpc>
              <a:defRPr sz="2100">
                <a:solidFill>
                  <a:srgbClr val="C65094"/>
                </a:solidFill>
              </a:defRPr>
            </a:pPr>
            <a:r>
              <a:rPr dirty="0"/>
              <a:t>Bitte </a:t>
            </a:r>
            <a:r>
              <a:rPr dirty="0" err="1"/>
              <a:t>beachten</a:t>
            </a:r>
            <a:r>
              <a:rPr dirty="0"/>
              <a:t> Sie, </a:t>
            </a:r>
            <a:r>
              <a:rPr dirty="0" err="1"/>
              <a:t>dass</a:t>
            </a:r>
            <a:r>
              <a:rPr dirty="0"/>
              <a:t> die</a:t>
            </a:r>
            <a:r>
              <a:rPr lang="de-DE" dirty="0"/>
              <a:t> Zustellung der</a:t>
            </a:r>
            <a:r>
              <a:rPr dirty="0"/>
              <a:t> E-Mail </a:t>
            </a:r>
            <a:r>
              <a:rPr dirty="0" err="1"/>
              <a:t>zwischen</a:t>
            </a:r>
            <a:r>
              <a:rPr dirty="0"/>
              <a:t> 2 und 10 </a:t>
            </a:r>
            <a:r>
              <a:rPr dirty="0" err="1"/>
              <a:t>Minuten</a:t>
            </a:r>
            <a:r>
              <a:rPr dirty="0"/>
              <a:t> in </a:t>
            </a:r>
            <a:r>
              <a:rPr dirty="0" err="1"/>
              <a:t>Anspruch</a:t>
            </a:r>
            <a:r>
              <a:rPr dirty="0"/>
              <a:t> </a:t>
            </a:r>
            <a:r>
              <a:rPr dirty="0" err="1"/>
              <a:t>nehmen</a:t>
            </a:r>
            <a:r>
              <a:rPr dirty="0"/>
              <a:t> </a:t>
            </a:r>
            <a:r>
              <a:rPr dirty="0" err="1"/>
              <a:t>kann</a:t>
            </a:r>
            <a:r>
              <a:rPr b="1" dirty="0"/>
              <a:t>.</a:t>
            </a:r>
            <a:endParaRPr sz="2100" b="1" dirty="0">
              <a:solidFill>
                <a:srgbClr val="C65094"/>
              </a:solidFill>
            </a:endParaRPr>
          </a:p>
          <a:p>
            <a:pPr marL="285750" indent="-285750">
              <a:lnSpc>
                <a:spcPct val="150000"/>
              </a:lnSpc>
              <a:defRPr sz="2000"/>
            </a:pPr>
            <a:r>
              <a:rPr lang="de-DE" dirty="0"/>
              <a:t>Folgen</a:t>
            </a:r>
            <a:r>
              <a:rPr dirty="0"/>
              <a:t> Sie d</a:t>
            </a:r>
            <a:r>
              <a:rPr lang="de-DE" dirty="0"/>
              <a:t>en</a:t>
            </a:r>
            <a:r>
              <a:rPr dirty="0"/>
              <a:t> </a:t>
            </a:r>
            <a:r>
              <a:rPr dirty="0" err="1"/>
              <a:t>Anweisungen</a:t>
            </a:r>
            <a:r>
              <a:rPr dirty="0"/>
              <a:t> in der E-Mail und </a:t>
            </a:r>
            <a:r>
              <a:rPr dirty="0" err="1"/>
              <a:t>klicken</a:t>
            </a:r>
            <a:r>
              <a:rPr dirty="0"/>
              <a:t> Sie auf den Link, den Sie </a:t>
            </a:r>
            <a:r>
              <a:rPr dirty="0" err="1"/>
              <a:t>erhalten</a:t>
            </a:r>
            <a:r>
              <a:rPr dirty="0"/>
              <a:t> </a:t>
            </a:r>
            <a:r>
              <a:rPr dirty="0" err="1"/>
              <a:t>haben</a:t>
            </a:r>
            <a:r>
              <a:rPr dirty="0"/>
              <a:t>.</a:t>
            </a:r>
            <a:endParaRPr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8377" y="2210083"/>
            <a:ext cx="4381512" cy="3621453"/>
          </a:xfrm>
          <a:prstGeom prst="rect">
            <a:avLst/>
          </a:prstGeom>
        </p:spPr>
      </p:pic>
      <p:cxnSp>
        <p:nvCxnSpPr>
          <p:cNvPr id="14" name="Elbow Connector 13"/>
          <p:cNvCxnSpPr/>
          <p:nvPr/>
        </p:nvCxnSpPr>
        <p:spPr>
          <a:xfrm>
            <a:off x="3004457" y="2690949"/>
            <a:ext cx="4841966" cy="95794"/>
          </a:xfrm>
          <a:prstGeom prst="bentConnector3">
            <a:avLst/>
          </a:prstGeom>
          <a:ln>
            <a:solidFill>
              <a:srgbClr val="6C308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381098" y="1149740"/>
            <a:ext cx="11688981" cy="406425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3600"/>
            </a:pPr>
            <a:r>
              <a:t>Erstellen Sie Ihr EU-Login-Konto</a:t>
            </a:r>
            <a:endParaRPr sz="3600"/>
          </a:p>
        </p:txBody>
      </p:sp>
    </p:spTree>
    <p:extLst>
      <p:ext uri="{BB962C8B-B14F-4D97-AF65-F5344CB8AC3E}">
        <p14:creationId xmlns:p14="http://schemas.microsoft.com/office/powerpoint/2010/main" val="378358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473733" y="2350425"/>
            <a:ext cx="6681854" cy="291044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  <a:defRPr sz="2000"/>
            </a:pPr>
            <a:r>
              <a:rPr dirty="0"/>
              <a:t>Bitte </a:t>
            </a:r>
            <a:r>
              <a:rPr dirty="0" err="1"/>
              <a:t>wählen</a:t>
            </a:r>
            <a:r>
              <a:rPr dirty="0"/>
              <a:t> Sie</a:t>
            </a:r>
            <a:r>
              <a:rPr b="1" dirty="0"/>
              <a:t> </a:t>
            </a:r>
            <a:r>
              <a:rPr b="1" dirty="0" err="1"/>
              <a:t>ein</a:t>
            </a:r>
            <a:r>
              <a:rPr b="1" dirty="0"/>
              <a:t> </a:t>
            </a:r>
            <a:r>
              <a:rPr b="1" dirty="0" err="1"/>
              <a:t>Passwort</a:t>
            </a:r>
            <a:r>
              <a:rPr b="1" dirty="0"/>
              <a:t> </a:t>
            </a:r>
            <a:r>
              <a:rPr dirty="0" err="1"/>
              <a:t>aus</a:t>
            </a:r>
            <a:r>
              <a:rPr dirty="0"/>
              <a:t> und </a:t>
            </a:r>
            <a:r>
              <a:rPr b="1" dirty="0" err="1"/>
              <a:t>bestätigen</a:t>
            </a:r>
            <a:r>
              <a:rPr b="1" dirty="0"/>
              <a:t> </a:t>
            </a:r>
            <a:r>
              <a:rPr dirty="0"/>
              <a:t>Sie es.</a:t>
            </a:r>
            <a:endParaRPr sz="2000" dirty="0"/>
          </a:p>
          <a:p>
            <a:pPr marL="0" indent="0">
              <a:buNone/>
            </a:pPr>
            <a:endParaRPr sz="2000" dirty="0"/>
          </a:p>
          <a:p>
            <a:pPr lvl="1">
              <a:defRPr sz="1800">
                <a:solidFill>
                  <a:srgbClr val="6C3088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pPr>
            <a:r>
              <a:rPr dirty="0" err="1"/>
              <a:t>Geben</a:t>
            </a:r>
            <a:r>
              <a:rPr dirty="0"/>
              <a:t> Sie das </a:t>
            </a:r>
            <a:r>
              <a:rPr dirty="0" err="1"/>
              <a:t>Passwort</a:t>
            </a:r>
            <a:r>
              <a:rPr dirty="0"/>
              <a:t> in das Feld „</a:t>
            </a:r>
            <a:r>
              <a:rPr dirty="0" err="1"/>
              <a:t>Neues</a:t>
            </a:r>
            <a:r>
              <a:rPr dirty="0"/>
              <a:t> </a:t>
            </a:r>
            <a:r>
              <a:rPr dirty="0" err="1"/>
              <a:t>Passwort</a:t>
            </a:r>
            <a:r>
              <a:rPr dirty="0"/>
              <a:t>“ </a:t>
            </a:r>
            <a:r>
              <a:rPr dirty="0" err="1"/>
              <a:t>ein</a:t>
            </a:r>
            <a:r>
              <a:rPr dirty="0"/>
              <a:t>, </a:t>
            </a:r>
            <a:r>
              <a:rPr dirty="0" err="1"/>
              <a:t>indem</a:t>
            </a:r>
            <a:r>
              <a:rPr dirty="0"/>
              <a:t> Sie den </a:t>
            </a:r>
            <a:r>
              <a:rPr dirty="0" err="1"/>
              <a:t>Anweisungen</a:t>
            </a:r>
            <a:r>
              <a:rPr dirty="0"/>
              <a:t> auf der </a:t>
            </a:r>
            <a:r>
              <a:rPr dirty="0" err="1"/>
              <a:t>Seite</a:t>
            </a:r>
            <a:r>
              <a:rPr dirty="0"/>
              <a:t> </a:t>
            </a:r>
            <a:r>
              <a:rPr dirty="0" err="1"/>
              <a:t>folgen</a:t>
            </a:r>
            <a:r>
              <a:rPr dirty="0"/>
              <a:t>.</a:t>
            </a:r>
          </a:p>
          <a:p>
            <a:pPr marL="457200" lvl="1" indent="0">
              <a:buNone/>
            </a:pPr>
            <a:endParaRPr sz="1800" dirty="0">
              <a:solidFill>
                <a:srgbClr val="6C3088"/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  <a:p>
            <a:pPr lvl="1">
              <a:defRPr sz="1800">
                <a:solidFill>
                  <a:srgbClr val="6C3088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pPr>
            <a:r>
              <a:rPr dirty="0" err="1"/>
              <a:t>Geben</a:t>
            </a:r>
            <a:r>
              <a:rPr dirty="0"/>
              <a:t> Sie </a:t>
            </a:r>
            <a:r>
              <a:rPr dirty="0" err="1"/>
              <a:t>Ihr</a:t>
            </a:r>
            <a:r>
              <a:rPr dirty="0"/>
              <a:t> </a:t>
            </a:r>
            <a:r>
              <a:rPr dirty="0" err="1"/>
              <a:t>Passwort</a:t>
            </a:r>
            <a:r>
              <a:rPr dirty="0"/>
              <a:t> </a:t>
            </a:r>
            <a:r>
              <a:rPr dirty="0" err="1"/>
              <a:t>erneut</a:t>
            </a:r>
            <a:r>
              <a:rPr dirty="0"/>
              <a:t> in das </a:t>
            </a:r>
            <a:r>
              <a:rPr lang="de-DE" dirty="0"/>
              <a:t>Feld </a:t>
            </a:r>
            <a:r>
              <a:rPr dirty="0"/>
              <a:t>„Neue</a:t>
            </a:r>
            <a:r>
              <a:rPr lang="de-DE" dirty="0"/>
              <a:t>s</a:t>
            </a:r>
            <a:r>
              <a:rPr dirty="0"/>
              <a:t> </a:t>
            </a:r>
            <a:r>
              <a:rPr dirty="0" err="1"/>
              <a:t>Passwort</a:t>
            </a:r>
            <a:r>
              <a:rPr dirty="0"/>
              <a:t> </a:t>
            </a:r>
            <a:r>
              <a:rPr dirty="0" err="1"/>
              <a:t>bestätigen</a:t>
            </a:r>
            <a:r>
              <a:rPr dirty="0"/>
              <a:t>“ </a:t>
            </a:r>
            <a:r>
              <a:rPr dirty="0" err="1"/>
              <a:t>ein</a:t>
            </a:r>
            <a:r>
              <a:rPr dirty="0"/>
              <a:t> und </a:t>
            </a:r>
            <a:r>
              <a:rPr dirty="0" err="1"/>
              <a:t>klicken</a:t>
            </a:r>
            <a:r>
              <a:rPr dirty="0"/>
              <a:t> Sie auf „</a:t>
            </a:r>
            <a:r>
              <a:rPr dirty="0" err="1"/>
              <a:t>Abschicken</a:t>
            </a:r>
            <a:r>
              <a:rPr dirty="0"/>
              <a:t>“.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311" y="1706880"/>
            <a:ext cx="2854323" cy="448417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73733" y="960247"/>
            <a:ext cx="11596348" cy="544031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3600"/>
            </a:pPr>
            <a:r>
              <a:t>Erstellen Sie Ihr EU-Login-Konto</a:t>
            </a:r>
            <a:endParaRPr sz="3600"/>
          </a:p>
        </p:txBody>
      </p:sp>
      <p:cxnSp>
        <p:nvCxnSpPr>
          <p:cNvPr id="4" name="Elbow Connector 3"/>
          <p:cNvCxnSpPr/>
          <p:nvPr/>
        </p:nvCxnSpPr>
        <p:spPr>
          <a:xfrm flipV="1">
            <a:off x="6987941" y="3248298"/>
            <a:ext cx="1293910" cy="428553"/>
          </a:xfrm>
          <a:prstGeom prst="bentConnector3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9"/>
          <p:cNvCxnSpPr/>
          <p:nvPr/>
        </p:nvCxnSpPr>
        <p:spPr>
          <a:xfrm flipV="1">
            <a:off x="6602931" y="3805646"/>
            <a:ext cx="1678920" cy="564223"/>
          </a:xfrm>
          <a:prstGeom prst="bentConnector3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/>
          <p:nvPr/>
        </p:nvCxnSpPr>
        <p:spPr>
          <a:xfrm flipV="1">
            <a:off x="5476775" y="4458789"/>
            <a:ext cx="2796198" cy="421219"/>
          </a:xfrm>
          <a:prstGeom prst="bentConnector3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218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6">
            <a:extLst>
              <a:ext uri="{FF2B5EF4-FFF2-40B4-BE49-F238E27FC236}">
                <a16:creationId xmlns:a16="http://schemas.microsoft.com/office/drawing/2014/main" id="{7D9AADD4-F615-91C6-A167-703C38B4EBCF}"/>
              </a:ext>
            </a:extLst>
          </p:cNvPr>
          <p:cNvSpPr>
            <a:spLocks noGrp="1"/>
          </p:cNvSpPr>
          <p:nvPr/>
        </p:nvSpPr>
        <p:spPr>
          <a:xfrm>
            <a:off x="473733" y="2350425"/>
            <a:ext cx="6384804" cy="2910441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rgbClr val="6C3088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>
                <a:ln>
                  <a:noFill/>
                </a:ln>
                <a:effectLst/>
                <a:uLnTx/>
                <a:uFillTx/>
                <a:latin typeface="Arial"/>
                <a:ea typeface="Open Sans Light"/>
                <a:cs typeface="Arial"/>
              </a:defRPr>
            </a:pP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srgbClr val="6C3088"/>
                </a:solidFill>
                <a:effectLst/>
                <a:uLnTx/>
                <a:uFillTx/>
                <a:latin typeface="Arial"/>
                <a:cs typeface="Arial"/>
              </a:rPr>
              <a:t>Klicken Sie dann auf „Proceed“ oder „Login“.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>
                <a:ln>
                  <a:noFill/>
                </a:ln>
                <a:effectLst/>
                <a:uLnTx/>
                <a:uFillTx/>
                <a:latin typeface="Arial"/>
                <a:ea typeface="Open Sans Light"/>
                <a:cs typeface="Arial"/>
              </a:defRPr>
            </a:pP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srgbClr val="6C3088"/>
                </a:solidFill>
                <a:effectLst/>
                <a:uLnTx/>
                <a:uFillTx/>
                <a:latin typeface="Arial"/>
                <a:cs typeface="Arial"/>
              </a:rPr>
              <a:t>Wenn Sie sich zu Beginn von Schritt 1 von Europass registriert haben (anstatt den direkten EU Login-Link zu verwenden), können Sie die Nachricht „Kein mobiles Gerät gefunden“ lesen. Um ein mobiles Gerät zu registrieren, klicken Sie auf Mein Konto.“ Dies ist normal, nicht panisch.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6C3088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>
                <a:ln>
                  <a:noFill/>
                </a:ln>
                <a:effectLst/>
                <a:uLnTx/>
                <a:uFillTx/>
                <a:latin typeface="Arial"/>
                <a:ea typeface="Open Sans Light"/>
                <a:cs typeface="Arial"/>
              </a:defRPr>
            </a:pP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srgbClr val="6C3088"/>
                </a:solidFill>
                <a:effectLst/>
                <a:uLnTx/>
                <a:uFillTx/>
                <a:latin typeface="Arial"/>
                <a:cs typeface="Arial"/>
              </a:rPr>
              <a:t>Sie können diese Seite schließen und mit Schritt 2 fortfahren. 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6C3088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58F18ED-EACC-8A51-06AC-604662113EF3}"/>
              </a:ext>
            </a:extLst>
          </p:cNvPr>
          <p:cNvSpPr/>
          <p:nvPr/>
        </p:nvSpPr>
        <p:spPr>
          <a:xfrm>
            <a:off x="473733" y="960247"/>
            <a:ext cx="11596348" cy="544031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defRPr>
            </a:pPr>
            <a:r>
              <a:rPr kumimoji="0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Erstellen Sie Ihr EU-Login-Konto</a:t>
            </a:r>
          </a:p>
        </p:txBody>
      </p:sp>
      <p:pic>
        <p:nvPicPr>
          <p:cNvPr id="6" name="Imagen 13" descr="Interfaz de usuario gráfica, Aplicación  Descripción generada automáticamente">
            <a:extLst>
              <a:ext uri="{FF2B5EF4-FFF2-40B4-BE49-F238E27FC236}">
                <a16:creationId xmlns:a16="http://schemas.microsoft.com/office/drawing/2014/main" id="{DD5C3A30-2FBA-5CCF-6DDB-430CA1BCDB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2468" y="2531441"/>
            <a:ext cx="4654656" cy="2531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35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381097" y="2825049"/>
            <a:ext cx="7674331" cy="3105238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2000"/>
            </a:pPr>
            <a:r>
              <a:rPr dirty="0"/>
              <a:t>Die EU Login App </a:t>
            </a:r>
            <a:r>
              <a:rPr dirty="0" err="1"/>
              <a:t>kann</a:t>
            </a:r>
            <a:r>
              <a:rPr dirty="0"/>
              <a:t> </a:t>
            </a:r>
            <a:r>
              <a:rPr dirty="0" err="1"/>
              <a:t>über</a:t>
            </a:r>
            <a:endParaRPr dirty="0"/>
          </a:p>
          <a:p>
            <a:pPr lvl="1">
              <a:defRPr sz="2000">
                <a:solidFill>
                  <a:srgbClr val="C65094"/>
                </a:solidFill>
              </a:defRPr>
            </a:pPr>
            <a:r>
              <a:rPr dirty="0"/>
              <a:t>Google Play Store (Android), </a:t>
            </a:r>
            <a:endParaRPr sz="2000" dirty="0">
              <a:solidFill>
                <a:srgbClr val="C65094"/>
              </a:solidFill>
            </a:endParaRPr>
          </a:p>
          <a:p>
            <a:pPr lvl="1">
              <a:defRPr sz="2000">
                <a:solidFill>
                  <a:srgbClr val="C65094"/>
                </a:solidFill>
              </a:defRPr>
            </a:pPr>
            <a:r>
              <a:rPr lang="de-DE" dirty="0"/>
              <a:t>Apple </a:t>
            </a:r>
            <a:r>
              <a:rPr dirty="0"/>
              <a:t>App Store (iOS) </a:t>
            </a:r>
            <a:r>
              <a:rPr dirty="0" err="1"/>
              <a:t>oder</a:t>
            </a:r>
            <a:r>
              <a:rPr dirty="0"/>
              <a:t> </a:t>
            </a:r>
            <a:endParaRPr sz="2000" dirty="0">
              <a:solidFill>
                <a:srgbClr val="C65094"/>
              </a:solidFill>
            </a:endParaRPr>
          </a:p>
          <a:p>
            <a:pPr lvl="1">
              <a:defRPr sz="2000">
                <a:solidFill>
                  <a:srgbClr val="C65094"/>
                </a:solidFill>
              </a:defRPr>
            </a:pPr>
            <a:r>
              <a:rPr dirty="0"/>
              <a:t>Windows Store (Windows Phone)</a:t>
            </a:r>
            <a:r>
              <a:rPr lang="de-DE" dirty="0"/>
              <a:t> </a:t>
            </a:r>
            <a:r>
              <a:rPr lang="de-DE" dirty="0">
                <a:solidFill>
                  <a:srgbClr val="6C3088"/>
                </a:solidFill>
              </a:rPr>
              <a:t>heruntergeladen werden.</a:t>
            </a:r>
            <a:endParaRPr dirty="0">
              <a:solidFill>
                <a:srgbClr val="6C3088"/>
              </a:solidFill>
            </a:endParaRPr>
          </a:p>
          <a:p>
            <a:pPr marL="457200" lvl="1" indent="0">
              <a:buNone/>
            </a:pPr>
            <a:endParaRPr sz="2000" dirty="0">
              <a:solidFill>
                <a:srgbClr val="C65094"/>
              </a:solidFill>
            </a:endParaRPr>
          </a:p>
          <a:p>
            <a:pPr>
              <a:defRPr sz="2000"/>
            </a:pPr>
            <a:r>
              <a:rPr dirty="0"/>
              <a:t>Um die App </a:t>
            </a:r>
            <a:r>
              <a:rPr dirty="0" err="1"/>
              <a:t>korrekt</a:t>
            </a:r>
            <a:r>
              <a:rPr dirty="0"/>
              <a:t> </a:t>
            </a:r>
            <a:r>
              <a:rPr lang="de-DE" dirty="0"/>
              <a:t>nutzen </a:t>
            </a:r>
            <a:r>
              <a:rPr dirty="0" err="1"/>
              <a:t>zu</a:t>
            </a:r>
            <a:r>
              <a:rPr dirty="0"/>
              <a:t> </a:t>
            </a:r>
            <a:r>
              <a:rPr dirty="0" err="1"/>
              <a:t>können</a:t>
            </a:r>
            <a:r>
              <a:rPr dirty="0"/>
              <a:t>, </a:t>
            </a:r>
            <a:r>
              <a:rPr dirty="0" err="1"/>
              <a:t>benötigen</a:t>
            </a:r>
            <a:r>
              <a:rPr dirty="0"/>
              <a:t> Sie </a:t>
            </a:r>
            <a:endParaRPr sz="2000" dirty="0"/>
          </a:p>
          <a:p>
            <a:pPr lvl="1">
              <a:defRPr sz="2000">
                <a:solidFill>
                  <a:srgbClr val="C65094"/>
                </a:solidFill>
              </a:defRPr>
            </a:pPr>
            <a:r>
              <a:rPr dirty="0" err="1"/>
              <a:t>ein</a:t>
            </a:r>
            <a:r>
              <a:rPr lang="de-DE" dirty="0"/>
              <a:t>en</a:t>
            </a:r>
            <a:r>
              <a:rPr dirty="0"/>
              <a:t> Computer/Laptop </a:t>
            </a:r>
          </a:p>
          <a:p>
            <a:pPr lvl="1">
              <a:defRPr sz="2000">
                <a:solidFill>
                  <a:srgbClr val="C65094"/>
                </a:solidFill>
              </a:defRPr>
            </a:pPr>
            <a:r>
              <a:rPr lang="de-DE" dirty="0"/>
              <a:t>I</a:t>
            </a:r>
            <a:r>
              <a:rPr dirty="0" err="1"/>
              <a:t>hr</a:t>
            </a:r>
            <a:r>
              <a:rPr dirty="0"/>
              <a:t> mobiles </a:t>
            </a:r>
            <a:r>
              <a:rPr dirty="0" err="1"/>
              <a:t>Gerät</a:t>
            </a:r>
            <a:endParaRPr dirty="0"/>
          </a:p>
          <a:p>
            <a:pPr lvl="1"/>
            <a:endParaRPr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9" b="938"/>
          <a:stretch/>
        </p:blipFill>
        <p:spPr>
          <a:xfrm>
            <a:off x="8287729" y="2547729"/>
            <a:ext cx="1128743" cy="1762541"/>
          </a:xfrm>
          <a:prstGeom prst="rect">
            <a:avLst/>
          </a:prstGeom>
        </p:spPr>
      </p:pic>
      <p:sp>
        <p:nvSpPr>
          <p:cNvPr id="5" name="Title 5">
            <a:extLst>
              <a:ext uri="{FF2B5EF4-FFF2-40B4-BE49-F238E27FC236}">
                <a16:creationId xmlns:a16="http://schemas.microsoft.com/office/drawing/2014/main" id="{06383535-21D2-4538-9BC6-1AC4271D5253}"/>
              </a:ext>
            </a:extLst>
          </p:cNvPr>
          <p:cNvSpPr txBox="1">
            <a:spLocks/>
          </p:cNvSpPr>
          <p:nvPr/>
        </p:nvSpPr>
        <p:spPr>
          <a:xfrm>
            <a:off x="381097" y="1385382"/>
            <a:ext cx="10515600" cy="1205058"/>
          </a:xfrm>
          <a:prstGeom prst="rect">
            <a:avLst/>
          </a:prstGeom>
        </p:spPr>
        <p:txBody>
          <a:bodyPr vert="horz" lIns="91440" tIns="45720" rIns="91440" bIns="4572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baseline="0">
                <a:solidFill>
                  <a:srgbClr val="6C3088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>
              <a:defRPr sz="2800">
                <a:solidFill>
                  <a:srgbClr val="C65094"/>
                </a:solidFill>
              </a:defRPr>
            </a:pPr>
            <a:r>
              <a:rPr dirty="0"/>
              <a:t>Laden Sie die </a:t>
            </a:r>
            <a:r>
              <a:rPr lang="de-DE" dirty="0"/>
              <a:t>EU Login </a:t>
            </a:r>
            <a:r>
              <a:rPr dirty="0"/>
              <a:t>App auf </a:t>
            </a:r>
            <a:r>
              <a:rPr dirty="0" err="1"/>
              <a:t>Ihrem</a:t>
            </a:r>
            <a:r>
              <a:rPr dirty="0"/>
              <a:t> </a:t>
            </a:r>
            <a:r>
              <a:rPr dirty="0" err="1"/>
              <a:t>Telefon</a:t>
            </a:r>
            <a:r>
              <a:rPr dirty="0"/>
              <a:t> </a:t>
            </a:r>
            <a:r>
              <a:rPr dirty="0" err="1"/>
              <a:t>herunter</a:t>
            </a:r>
            <a:r>
              <a:rPr dirty="0"/>
              <a:t>.</a:t>
            </a:r>
            <a:endParaRPr sz="2800" dirty="0">
              <a:solidFill>
                <a:srgbClr val="C65094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4064" y="896756"/>
            <a:ext cx="11596348" cy="544031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3600"/>
            </a:pPr>
            <a:r>
              <a:rPr dirty="0" err="1"/>
              <a:t>Hinzufü</a:t>
            </a:r>
            <a:r>
              <a:rPr lang="de-DE" dirty="0"/>
              <a:t>gen</a:t>
            </a:r>
            <a:r>
              <a:rPr dirty="0"/>
              <a:t> </a:t>
            </a:r>
            <a:r>
              <a:rPr dirty="0" err="1"/>
              <a:t>einer</a:t>
            </a:r>
            <a:r>
              <a:rPr dirty="0"/>
              <a:t> </a:t>
            </a:r>
            <a:r>
              <a:rPr dirty="0" err="1"/>
              <a:t>Zwei-Faktor-Authentifizierung</a:t>
            </a:r>
            <a:endParaRPr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99558" y="5053295"/>
            <a:ext cx="376341" cy="3763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5400" y="4550016"/>
            <a:ext cx="1006557" cy="100655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182" y="4689809"/>
            <a:ext cx="1103311" cy="110331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7094DED-8338-4063-8FB4-D9F0DA237D2F}"/>
              </a:ext>
            </a:extLst>
          </p:cNvPr>
          <p:cNvSpPr/>
          <p:nvPr/>
        </p:nvSpPr>
        <p:spPr>
          <a:xfrm>
            <a:off x="10484917" y="310718"/>
            <a:ext cx="1013226" cy="422012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dirty="0"/>
              <a:t>Schritt </a:t>
            </a:r>
            <a:r>
              <a:rPr lang="en-US" dirty="0"/>
              <a:t>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41899884"/>
      </p:ext>
    </p:extLst>
  </p:cSld>
  <p:clrMapOvr>
    <a:masterClrMapping/>
  </p:clrMapOvr>
</p:sld>
</file>

<file path=ppt/theme/theme1.xml><?xml version="1.0" encoding="utf-8"?>
<a:theme xmlns:a="http://schemas.openxmlformats.org/drawingml/2006/main" name="Storyboard Layout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Storyboard Layout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A3F293FF3A9A4B98E64BB34BB78BA3" ma:contentTypeVersion="13" ma:contentTypeDescription="Create a new document." ma:contentTypeScope="" ma:versionID="780e9a36bc58ab16c3107966ccaed5df">
  <xsd:schema xmlns:xsd="http://www.w3.org/2001/XMLSchema" xmlns:xs="http://www.w3.org/2001/XMLSchema" xmlns:p="http://schemas.microsoft.com/office/2006/metadata/properties" xmlns:ns2="0c869d80-d99c-4dac-b26b-cbbc56b0e91c" xmlns:ns3="4a230dd3-5426-44e9-972e-c86e457e3d31" targetNamespace="http://schemas.microsoft.com/office/2006/metadata/properties" ma:root="true" ma:fieldsID="bdf56705d31ea8ba94a4983f498aac60" ns2:_="" ns3:_="">
    <xsd:import namespace="0c869d80-d99c-4dac-b26b-cbbc56b0e91c"/>
    <xsd:import namespace="4a230dd3-5426-44e9-972e-c86e457e3d3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869d80-d99c-4dac-b26b-cbbc56b0e9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30dd3-5426-44e9-972e-c86e457e3d3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E1D44BC-B284-458B-81B4-67EC77E0CB1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D5801E1-2D49-4781-BDD7-D80FA9F6BFA4}">
  <ds:schemaRefs>
    <ds:schemaRef ds:uri="http://www.w3.org/XML/1998/namespace"/>
    <ds:schemaRef ds:uri="http://purl.org/dc/elements/1.1/"/>
    <ds:schemaRef ds:uri="http://purl.org/dc/terms/"/>
    <ds:schemaRef ds:uri="0c869d80-d99c-4dac-b26b-cbbc56b0e91c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4a230dd3-5426-44e9-972e-c86e457e3d31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01D8571-BA9B-44B5-A889-7837F5B8AD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c869d80-d99c-4dac-b26b-cbbc56b0e91c"/>
    <ds:schemaRef ds:uri="4a230dd3-5426-44e9-972e-c86e457e3d3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1460</Words>
  <Application>Microsoft Office PowerPoint</Application>
  <PresentationFormat>Widescreen</PresentationFormat>
  <Paragraphs>152</Paragraphs>
  <Slides>18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EC Square Sans Pro</vt:lpstr>
      <vt:lpstr>Noto Sans SemBd</vt:lpstr>
      <vt:lpstr>Open Sans</vt:lpstr>
      <vt:lpstr>Open Sans Light</vt:lpstr>
      <vt:lpstr>Wingdings</vt:lpstr>
      <vt:lpstr>Storyboard Layouts</vt:lpstr>
      <vt:lpstr>1_Storyboard Layouts</vt:lpstr>
      <vt:lpstr>PowerPoint Presentation</vt:lpstr>
      <vt:lpstr>PowerPoint Presentation</vt:lpstr>
      <vt:lpstr>PowerPoint Presentation</vt:lpstr>
      <vt:lpstr>Erstellung Ihres EU-Login-Kontos für den Zugriff auf Europass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Zusätzliche Informationen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12</cp:revision>
  <dcterms:created xsi:type="dcterms:W3CDTF">2021-12-07T15:57:33Z</dcterms:created>
  <dcterms:modified xsi:type="dcterms:W3CDTF">2022-04-22T17:27:44Z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0x01010056A3F293FF3A9A4B98E64BB34BB78BA3</vt:lpwstr>
  </property>
</Properties>
</file>